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62" r:id="rId4"/>
    <p:sldId id="322" r:id="rId5"/>
    <p:sldId id="261" r:id="rId6"/>
    <p:sldId id="264" r:id="rId7"/>
    <p:sldId id="306" r:id="rId8"/>
    <p:sldId id="259" r:id="rId9"/>
    <p:sldId id="331" r:id="rId10"/>
    <p:sldId id="266" r:id="rId11"/>
    <p:sldId id="263" r:id="rId12"/>
    <p:sldId id="268" r:id="rId13"/>
    <p:sldId id="323" r:id="rId14"/>
    <p:sldId id="324" r:id="rId15"/>
    <p:sldId id="291" r:id="rId16"/>
    <p:sldId id="333" r:id="rId17"/>
    <p:sldId id="325" r:id="rId18"/>
    <p:sldId id="273" r:id="rId19"/>
    <p:sldId id="320" r:id="rId20"/>
    <p:sldId id="319" r:id="rId21"/>
    <p:sldId id="274" r:id="rId22"/>
    <p:sldId id="275" r:id="rId23"/>
    <p:sldId id="287" r:id="rId24"/>
    <p:sldId id="328" r:id="rId25"/>
    <p:sldId id="329" r:id="rId26"/>
    <p:sldId id="327" r:id="rId27"/>
    <p:sldId id="295" r:id="rId28"/>
    <p:sldId id="296" r:id="rId29"/>
    <p:sldId id="298" r:id="rId30"/>
    <p:sldId id="299" r:id="rId31"/>
    <p:sldId id="300" r:id="rId3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0839D083-1453-4FA0-89BD-4317BE3D2FF4}">
          <p14:sldIdLst>
            <p14:sldId id="256"/>
            <p14:sldId id="257"/>
            <p14:sldId id="262"/>
            <p14:sldId id="322"/>
            <p14:sldId id="261"/>
            <p14:sldId id="264"/>
            <p14:sldId id="306"/>
            <p14:sldId id="259"/>
            <p14:sldId id="331"/>
            <p14:sldId id="266"/>
            <p14:sldId id="263"/>
            <p14:sldId id="268"/>
            <p14:sldId id="323"/>
            <p14:sldId id="324"/>
            <p14:sldId id="291"/>
            <p14:sldId id="333"/>
            <p14:sldId id="325"/>
            <p14:sldId id="273"/>
            <p14:sldId id="320"/>
            <p14:sldId id="319"/>
            <p14:sldId id="274"/>
            <p14:sldId id="275"/>
            <p14:sldId id="287"/>
            <p14:sldId id="328"/>
            <p14:sldId id="329"/>
            <p14:sldId id="327"/>
            <p14:sldId id="295"/>
            <p14:sldId id="296"/>
            <p14:sldId id="298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סגנון בהיר 3 - הדגשה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סגנון בהיר 1 - הדגשה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00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5D9F7-160F-4EAE-97A5-9875BF016CE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9C95B2-771C-4072-A4CE-E35CA6A5C1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There is only a single client</a:t>
          </a:r>
        </a:p>
      </dgm:t>
    </dgm:pt>
    <dgm:pt modelId="{36FB4BD9-0EEA-4BD0-B4AD-1C521DEF8F04}" type="parTrans" cxnId="{A1C195D8-C6AF-4B19-92A4-9E34FB946E4C}">
      <dgm:prSet/>
      <dgm:spPr/>
      <dgm:t>
        <a:bodyPr/>
        <a:lstStyle/>
        <a:p>
          <a:endParaRPr lang="en-US"/>
        </a:p>
      </dgm:t>
    </dgm:pt>
    <dgm:pt modelId="{1EF31E4A-E165-48DC-9A7A-B174A337F56E}" type="sibTrans" cxnId="{A1C195D8-C6AF-4B19-92A4-9E34FB946E4C}">
      <dgm:prSet/>
      <dgm:spPr/>
      <dgm:t>
        <a:bodyPr/>
        <a:lstStyle/>
        <a:p>
          <a:endParaRPr lang="en-US"/>
        </a:p>
      </dgm:t>
    </dgm:pt>
    <dgm:pt modelId="{E5C2B797-B47C-4410-BFA5-933194D0F3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results are based on simulations using </a:t>
          </a:r>
          <a:r>
            <a:rPr lang="en-US" sz="2000" dirty="0" err="1"/>
            <a:t>NetEm</a:t>
          </a:r>
          <a:r>
            <a:rPr lang="en-US" sz="2000" dirty="0"/>
            <a:t> to control BW</a:t>
          </a:r>
        </a:p>
      </dgm:t>
    </dgm:pt>
    <dgm:pt modelId="{2954DFC8-CF1B-48B8-9464-48D7A181650C}" type="parTrans" cxnId="{4CFD2EFB-C836-4F21-A52F-F7B2091979BB}">
      <dgm:prSet/>
      <dgm:spPr/>
      <dgm:t>
        <a:bodyPr/>
        <a:lstStyle/>
        <a:p>
          <a:endParaRPr lang="en-US"/>
        </a:p>
      </dgm:t>
    </dgm:pt>
    <dgm:pt modelId="{BBC81FFD-E877-40CD-87E8-1E642360DE09}" type="sibTrans" cxnId="{4CFD2EFB-C836-4F21-A52F-F7B2091979BB}">
      <dgm:prSet/>
      <dgm:spPr/>
      <dgm:t>
        <a:bodyPr/>
        <a:lstStyle/>
        <a:p>
          <a:endParaRPr lang="en-US"/>
        </a:p>
      </dgm:t>
    </dgm:pt>
    <dgm:pt modelId="{71DCB777-AFD8-4EA7-B2ED-84E489E5BB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The camera is connected directly to the server</a:t>
          </a:r>
        </a:p>
      </dgm:t>
    </dgm:pt>
    <dgm:pt modelId="{F3BC06FA-D327-4EE0-821D-E30EF53ABDAE}" type="parTrans" cxnId="{7E35AD76-CD5A-4E7F-A110-94FAC16E23FF}">
      <dgm:prSet/>
      <dgm:spPr/>
      <dgm:t>
        <a:bodyPr/>
        <a:lstStyle/>
        <a:p>
          <a:endParaRPr lang="en-US"/>
        </a:p>
      </dgm:t>
    </dgm:pt>
    <dgm:pt modelId="{71DF8DA3-6D8D-4901-A438-77D06AA02D3B}" type="sibTrans" cxnId="{7E35AD76-CD5A-4E7F-A110-94FAC16E23FF}">
      <dgm:prSet/>
      <dgm:spPr/>
      <dgm:t>
        <a:bodyPr/>
        <a:lstStyle/>
        <a:p>
          <a:endParaRPr lang="en-US"/>
        </a:p>
      </dgm:t>
    </dgm:pt>
    <dgm:pt modelId="{F1023198-A232-4498-8091-6369A0D3471F}" type="pres">
      <dgm:prSet presAssocID="{1035D9F7-160F-4EAE-97A5-9875BF016CEA}" presName="root" presStyleCnt="0">
        <dgm:presLayoutVars>
          <dgm:dir/>
          <dgm:resizeHandles val="exact"/>
        </dgm:presLayoutVars>
      </dgm:prSet>
      <dgm:spPr/>
    </dgm:pt>
    <dgm:pt modelId="{AE4C9B63-A577-4643-B241-8A60B4A99F7C}" type="pres">
      <dgm:prSet presAssocID="{449C95B2-771C-4072-A4CE-E35CA6A5C11F}" presName="compNode" presStyleCnt="0"/>
      <dgm:spPr/>
    </dgm:pt>
    <dgm:pt modelId="{280B6742-CF67-4E05-8192-E7A5A07969F5}" type="pres">
      <dgm:prSet presAssocID="{449C95B2-771C-4072-A4CE-E35CA6A5C1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17E26509-3963-4986-AF55-ED6521050D04}" type="pres">
      <dgm:prSet presAssocID="{449C95B2-771C-4072-A4CE-E35CA6A5C11F}" presName="spaceRect" presStyleCnt="0"/>
      <dgm:spPr/>
    </dgm:pt>
    <dgm:pt modelId="{6B911156-C3DD-4578-9DA6-3295289B8542}" type="pres">
      <dgm:prSet presAssocID="{449C95B2-771C-4072-A4CE-E35CA6A5C11F}" presName="textRect" presStyleLbl="revTx" presStyleIdx="0" presStyleCnt="3">
        <dgm:presLayoutVars>
          <dgm:chMax val="1"/>
          <dgm:chPref val="1"/>
        </dgm:presLayoutVars>
      </dgm:prSet>
      <dgm:spPr/>
    </dgm:pt>
    <dgm:pt modelId="{41972D5C-6251-4F04-A8D1-4017D96F9846}" type="pres">
      <dgm:prSet presAssocID="{1EF31E4A-E165-48DC-9A7A-B174A337F56E}" presName="sibTrans" presStyleCnt="0"/>
      <dgm:spPr/>
    </dgm:pt>
    <dgm:pt modelId="{9F82FCC7-A911-4F6D-BB2F-43AF7D367133}" type="pres">
      <dgm:prSet presAssocID="{E5C2B797-B47C-4410-BFA5-933194D0F3DA}" presName="compNode" presStyleCnt="0"/>
      <dgm:spPr/>
    </dgm:pt>
    <dgm:pt modelId="{FCC0BFDF-8A93-4BA1-A437-F3CFD9F0D05D}" type="pres">
      <dgm:prSet presAssocID="{E5C2B797-B47C-4410-BFA5-933194D0F3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E76C5748-56D8-464A-98F1-AE4495BF73AD}" type="pres">
      <dgm:prSet presAssocID="{E5C2B797-B47C-4410-BFA5-933194D0F3DA}" presName="spaceRect" presStyleCnt="0"/>
      <dgm:spPr/>
    </dgm:pt>
    <dgm:pt modelId="{71E33827-36AE-40C9-B1A0-D88042139BB1}" type="pres">
      <dgm:prSet presAssocID="{E5C2B797-B47C-4410-BFA5-933194D0F3DA}" presName="textRect" presStyleLbl="revTx" presStyleIdx="1" presStyleCnt="3">
        <dgm:presLayoutVars>
          <dgm:chMax val="1"/>
          <dgm:chPref val="1"/>
        </dgm:presLayoutVars>
      </dgm:prSet>
      <dgm:spPr/>
    </dgm:pt>
    <dgm:pt modelId="{C16DB405-88DF-4652-9478-C03EA9BC08BD}" type="pres">
      <dgm:prSet presAssocID="{BBC81FFD-E877-40CD-87E8-1E642360DE09}" presName="sibTrans" presStyleCnt="0"/>
      <dgm:spPr/>
    </dgm:pt>
    <dgm:pt modelId="{FA04598F-F3C7-4A4E-BC26-3E5DF15B0E18}" type="pres">
      <dgm:prSet presAssocID="{71DCB777-AFD8-4EA7-B2ED-84E489E5BB99}" presName="compNode" presStyleCnt="0"/>
      <dgm:spPr/>
    </dgm:pt>
    <dgm:pt modelId="{9E7AC8D1-85F9-4B46-A65C-0626D9C094C1}" type="pres">
      <dgm:prSet presAssocID="{71DCB777-AFD8-4EA7-B2ED-84E489E5BB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6CF7B369-4FAE-4061-871A-F2FA5800754C}" type="pres">
      <dgm:prSet presAssocID="{71DCB777-AFD8-4EA7-B2ED-84E489E5BB99}" presName="spaceRect" presStyleCnt="0"/>
      <dgm:spPr/>
    </dgm:pt>
    <dgm:pt modelId="{0ABC20D7-825D-4B67-B12A-735B773B155E}" type="pres">
      <dgm:prSet presAssocID="{71DCB777-AFD8-4EA7-B2ED-84E489E5BB9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1E8108-453B-4DD9-B854-A4C3AA7D0F9F}" type="presOf" srcId="{1035D9F7-160F-4EAE-97A5-9875BF016CEA}" destId="{F1023198-A232-4498-8091-6369A0D3471F}" srcOrd="0" destOrd="0" presId="urn:microsoft.com/office/officeart/2018/2/layout/IconLabelList"/>
    <dgm:cxn modelId="{11B0B337-18D1-4E41-9BA9-4E5DEBEC1CE6}" type="presOf" srcId="{449C95B2-771C-4072-A4CE-E35CA6A5C11F}" destId="{6B911156-C3DD-4578-9DA6-3295289B8542}" srcOrd="0" destOrd="0" presId="urn:microsoft.com/office/officeart/2018/2/layout/IconLabelList"/>
    <dgm:cxn modelId="{EF29AC6D-270D-4FFE-9C34-B23A01CE664C}" type="presOf" srcId="{71DCB777-AFD8-4EA7-B2ED-84E489E5BB99}" destId="{0ABC20D7-825D-4B67-B12A-735B773B155E}" srcOrd="0" destOrd="0" presId="urn:microsoft.com/office/officeart/2018/2/layout/IconLabelList"/>
    <dgm:cxn modelId="{7E35AD76-CD5A-4E7F-A110-94FAC16E23FF}" srcId="{1035D9F7-160F-4EAE-97A5-9875BF016CEA}" destId="{71DCB777-AFD8-4EA7-B2ED-84E489E5BB99}" srcOrd="2" destOrd="0" parTransId="{F3BC06FA-D327-4EE0-821D-E30EF53ABDAE}" sibTransId="{71DF8DA3-6D8D-4901-A438-77D06AA02D3B}"/>
    <dgm:cxn modelId="{A1C195D8-C6AF-4B19-92A4-9E34FB946E4C}" srcId="{1035D9F7-160F-4EAE-97A5-9875BF016CEA}" destId="{449C95B2-771C-4072-A4CE-E35CA6A5C11F}" srcOrd="0" destOrd="0" parTransId="{36FB4BD9-0EEA-4BD0-B4AD-1C521DEF8F04}" sibTransId="{1EF31E4A-E165-48DC-9A7A-B174A337F56E}"/>
    <dgm:cxn modelId="{23ECF4DA-4216-459B-B13C-1494A359CD39}" type="presOf" srcId="{E5C2B797-B47C-4410-BFA5-933194D0F3DA}" destId="{71E33827-36AE-40C9-B1A0-D88042139BB1}" srcOrd="0" destOrd="0" presId="urn:microsoft.com/office/officeart/2018/2/layout/IconLabelList"/>
    <dgm:cxn modelId="{4CFD2EFB-C836-4F21-A52F-F7B2091979BB}" srcId="{1035D9F7-160F-4EAE-97A5-9875BF016CEA}" destId="{E5C2B797-B47C-4410-BFA5-933194D0F3DA}" srcOrd="1" destOrd="0" parTransId="{2954DFC8-CF1B-48B8-9464-48D7A181650C}" sibTransId="{BBC81FFD-E877-40CD-87E8-1E642360DE09}"/>
    <dgm:cxn modelId="{7089AE5C-D45B-4805-85B0-E55823188BEE}" type="presParOf" srcId="{F1023198-A232-4498-8091-6369A0D3471F}" destId="{AE4C9B63-A577-4643-B241-8A60B4A99F7C}" srcOrd="0" destOrd="0" presId="urn:microsoft.com/office/officeart/2018/2/layout/IconLabelList"/>
    <dgm:cxn modelId="{C1CFAD3F-FF5A-4273-B505-D47208AF98BF}" type="presParOf" srcId="{AE4C9B63-A577-4643-B241-8A60B4A99F7C}" destId="{280B6742-CF67-4E05-8192-E7A5A07969F5}" srcOrd="0" destOrd="0" presId="urn:microsoft.com/office/officeart/2018/2/layout/IconLabelList"/>
    <dgm:cxn modelId="{A40FFF07-2E02-4310-B745-DEB0F1CA149A}" type="presParOf" srcId="{AE4C9B63-A577-4643-B241-8A60B4A99F7C}" destId="{17E26509-3963-4986-AF55-ED6521050D04}" srcOrd="1" destOrd="0" presId="urn:microsoft.com/office/officeart/2018/2/layout/IconLabelList"/>
    <dgm:cxn modelId="{9C4F3509-791D-4AAC-B591-F037D35BD4F0}" type="presParOf" srcId="{AE4C9B63-A577-4643-B241-8A60B4A99F7C}" destId="{6B911156-C3DD-4578-9DA6-3295289B8542}" srcOrd="2" destOrd="0" presId="urn:microsoft.com/office/officeart/2018/2/layout/IconLabelList"/>
    <dgm:cxn modelId="{AC0AC8EE-1FA5-4F00-A798-2A9DAB5264E3}" type="presParOf" srcId="{F1023198-A232-4498-8091-6369A0D3471F}" destId="{41972D5C-6251-4F04-A8D1-4017D96F9846}" srcOrd="1" destOrd="0" presId="urn:microsoft.com/office/officeart/2018/2/layout/IconLabelList"/>
    <dgm:cxn modelId="{DB644A67-1481-43B1-A8FE-47AE90852BEB}" type="presParOf" srcId="{F1023198-A232-4498-8091-6369A0D3471F}" destId="{9F82FCC7-A911-4F6D-BB2F-43AF7D367133}" srcOrd="2" destOrd="0" presId="urn:microsoft.com/office/officeart/2018/2/layout/IconLabelList"/>
    <dgm:cxn modelId="{3F980304-6148-4C13-8B19-E1A29039D69E}" type="presParOf" srcId="{9F82FCC7-A911-4F6D-BB2F-43AF7D367133}" destId="{FCC0BFDF-8A93-4BA1-A437-F3CFD9F0D05D}" srcOrd="0" destOrd="0" presId="urn:microsoft.com/office/officeart/2018/2/layout/IconLabelList"/>
    <dgm:cxn modelId="{EE47BFCE-94D9-4418-80C0-5E66565AFD47}" type="presParOf" srcId="{9F82FCC7-A911-4F6D-BB2F-43AF7D367133}" destId="{E76C5748-56D8-464A-98F1-AE4495BF73AD}" srcOrd="1" destOrd="0" presId="urn:microsoft.com/office/officeart/2018/2/layout/IconLabelList"/>
    <dgm:cxn modelId="{1834BED3-AFF3-4CBE-A22A-F6DD41A6C2C1}" type="presParOf" srcId="{9F82FCC7-A911-4F6D-BB2F-43AF7D367133}" destId="{71E33827-36AE-40C9-B1A0-D88042139BB1}" srcOrd="2" destOrd="0" presId="urn:microsoft.com/office/officeart/2018/2/layout/IconLabelList"/>
    <dgm:cxn modelId="{A39BD5DC-1CE7-4AB2-8AE0-483B25232A74}" type="presParOf" srcId="{F1023198-A232-4498-8091-6369A0D3471F}" destId="{C16DB405-88DF-4652-9478-C03EA9BC08BD}" srcOrd="3" destOrd="0" presId="urn:microsoft.com/office/officeart/2018/2/layout/IconLabelList"/>
    <dgm:cxn modelId="{BA21B99D-5CEF-4095-B8FD-D22751333022}" type="presParOf" srcId="{F1023198-A232-4498-8091-6369A0D3471F}" destId="{FA04598F-F3C7-4A4E-BC26-3E5DF15B0E18}" srcOrd="4" destOrd="0" presId="urn:microsoft.com/office/officeart/2018/2/layout/IconLabelList"/>
    <dgm:cxn modelId="{949B78D7-C54F-49C1-A880-7DE1E3E5F1A6}" type="presParOf" srcId="{FA04598F-F3C7-4A4E-BC26-3E5DF15B0E18}" destId="{9E7AC8D1-85F9-4B46-A65C-0626D9C094C1}" srcOrd="0" destOrd="0" presId="urn:microsoft.com/office/officeart/2018/2/layout/IconLabelList"/>
    <dgm:cxn modelId="{3127D97D-A163-45BE-AE86-B5D1AFB354CA}" type="presParOf" srcId="{FA04598F-F3C7-4A4E-BC26-3E5DF15B0E18}" destId="{6CF7B369-4FAE-4061-871A-F2FA5800754C}" srcOrd="1" destOrd="0" presId="urn:microsoft.com/office/officeart/2018/2/layout/IconLabelList"/>
    <dgm:cxn modelId="{F077BDC1-54ED-4EAD-9989-0CE8F92637F7}" type="presParOf" srcId="{FA04598F-F3C7-4A4E-BC26-3E5DF15B0E18}" destId="{0ABC20D7-825D-4B67-B12A-735B773B15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84D04E-D79C-4E8A-AF2B-B24262F7C54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74623D6-8537-4BBD-A041-8B458B6EAC64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/>
            <a:t>Learn the protocol and the given tools</a:t>
          </a:r>
        </a:p>
      </dgm:t>
    </dgm:pt>
    <dgm:pt modelId="{8D6F0E19-23D8-4838-AD5F-9A20675F54AF}" type="parTrans" cxnId="{CFB3E668-A570-419E-A014-FBC51E99FC26}">
      <dgm:prSet/>
      <dgm:spPr/>
      <dgm:t>
        <a:bodyPr/>
        <a:lstStyle/>
        <a:p>
          <a:endParaRPr lang="en-US"/>
        </a:p>
      </dgm:t>
    </dgm:pt>
    <dgm:pt modelId="{B7208F65-A57E-461F-843A-5B983B9E73EC}" type="sibTrans" cxnId="{CFB3E668-A570-419E-A014-FBC51E99FC26}">
      <dgm:prSet phldr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C4E6C35C-D1BC-417F-B8A9-C4549310BC89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/>
            <a:t>Discuss possible solutions to our problem</a:t>
          </a:r>
        </a:p>
      </dgm:t>
    </dgm:pt>
    <dgm:pt modelId="{34682005-6AFD-4555-8D07-7C6850D95354}" type="parTrans" cxnId="{91E1E246-A29D-47EA-8C07-99F880AE42C5}">
      <dgm:prSet/>
      <dgm:spPr/>
      <dgm:t>
        <a:bodyPr/>
        <a:lstStyle/>
        <a:p>
          <a:endParaRPr lang="en-US"/>
        </a:p>
      </dgm:t>
    </dgm:pt>
    <dgm:pt modelId="{C9D6F440-5E94-4ABA-94FD-54C676198268}" type="sibTrans" cxnId="{91E1E246-A29D-47EA-8C07-99F880AE42C5}">
      <dgm:prSet phldrT="2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EDED294D-B8B3-4D6B-870B-7129E348B077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/>
            <a:t>Implement our algorithms</a:t>
          </a:r>
        </a:p>
      </dgm:t>
    </dgm:pt>
    <dgm:pt modelId="{591D1F23-7421-4AC3-A051-ED581A7EAC65}" type="parTrans" cxnId="{486672E9-0393-4E7B-8FA4-B288939A1CCB}">
      <dgm:prSet/>
      <dgm:spPr/>
      <dgm:t>
        <a:bodyPr/>
        <a:lstStyle/>
        <a:p>
          <a:endParaRPr lang="en-US"/>
        </a:p>
      </dgm:t>
    </dgm:pt>
    <dgm:pt modelId="{7D02F270-E52E-4670-BB20-82247AF3805F}" type="sibTrans" cxnId="{486672E9-0393-4E7B-8FA4-B288939A1CCB}">
      <dgm:prSet phldrT="3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AC1FC290-77A7-4EFC-9C8D-8C02AAA131BF}">
      <dgm:prSet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/>
            <a:t>Test and analyze our algorithms in different environments</a:t>
          </a:r>
        </a:p>
      </dgm:t>
    </dgm:pt>
    <dgm:pt modelId="{6854D9F6-392D-419E-9410-BADBB984F857}" type="parTrans" cxnId="{86F90E16-48AC-412B-BD41-7DB6A17C9867}">
      <dgm:prSet/>
      <dgm:spPr/>
      <dgm:t>
        <a:bodyPr/>
        <a:lstStyle/>
        <a:p>
          <a:endParaRPr lang="en-US"/>
        </a:p>
      </dgm:t>
    </dgm:pt>
    <dgm:pt modelId="{F66A003C-8B02-4F91-8895-1B843C3F40CB}" type="sibTrans" cxnId="{86F90E16-48AC-412B-BD41-7DB6A17C9867}">
      <dgm:prSet phldrT="4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1A4D9076-D802-4689-89A7-29224C3F1411}" type="pres">
      <dgm:prSet presAssocID="{4184D04E-D79C-4E8A-AF2B-B24262F7C545}" presName="Name0" presStyleCnt="0">
        <dgm:presLayoutVars>
          <dgm:animLvl val="lvl"/>
          <dgm:resizeHandles val="exact"/>
        </dgm:presLayoutVars>
      </dgm:prSet>
      <dgm:spPr/>
    </dgm:pt>
    <dgm:pt modelId="{D92B8614-D563-4F60-8534-51264C0B55AC}" type="pres">
      <dgm:prSet presAssocID="{574623D6-8537-4BBD-A041-8B458B6EAC64}" presName="compositeNode" presStyleCnt="0">
        <dgm:presLayoutVars>
          <dgm:bulletEnabled val="1"/>
        </dgm:presLayoutVars>
      </dgm:prSet>
      <dgm:spPr/>
    </dgm:pt>
    <dgm:pt modelId="{12CAB457-3C91-4935-B140-7C5A92A7273E}" type="pres">
      <dgm:prSet presAssocID="{574623D6-8537-4BBD-A041-8B458B6EAC64}" presName="bgRect" presStyleLbl="bgAccFollowNode1" presStyleIdx="0" presStyleCnt="4"/>
      <dgm:spPr/>
    </dgm:pt>
    <dgm:pt modelId="{9670E511-104B-4044-BB77-586C73FBA71B}" type="pres">
      <dgm:prSet presAssocID="{B7208F65-A57E-461F-843A-5B983B9E73EC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B5F67A97-CD5D-4910-8F23-B0D4C2C05D22}" type="pres">
      <dgm:prSet presAssocID="{574623D6-8537-4BBD-A041-8B458B6EAC64}" presName="bottomLine" presStyleLbl="alignNode1" presStyleIdx="1" presStyleCnt="8">
        <dgm:presLayoutVars/>
      </dgm:prSet>
      <dgm:spPr/>
    </dgm:pt>
    <dgm:pt modelId="{854F19D6-E9D6-402F-BF49-E8D9953F22D1}" type="pres">
      <dgm:prSet presAssocID="{574623D6-8537-4BBD-A041-8B458B6EAC64}" presName="nodeText" presStyleLbl="bgAccFollowNode1" presStyleIdx="0" presStyleCnt="4">
        <dgm:presLayoutVars>
          <dgm:bulletEnabled val="1"/>
        </dgm:presLayoutVars>
      </dgm:prSet>
      <dgm:spPr/>
    </dgm:pt>
    <dgm:pt modelId="{9B8D533F-B4B0-471A-B22F-226CB88E56D2}" type="pres">
      <dgm:prSet presAssocID="{B7208F65-A57E-461F-843A-5B983B9E73EC}" presName="sibTrans" presStyleCnt="0"/>
      <dgm:spPr/>
    </dgm:pt>
    <dgm:pt modelId="{B9B449E3-4312-45E7-AD6E-64E4013E39C7}" type="pres">
      <dgm:prSet presAssocID="{C4E6C35C-D1BC-417F-B8A9-C4549310BC89}" presName="compositeNode" presStyleCnt="0">
        <dgm:presLayoutVars>
          <dgm:bulletEnabled val="1"/>
        </dgm:presLayoutVars>
      </dgm:prSet>
      <dgm:spPr/>
    </dgm:pt>
    <dgm:pt modelId="{DF39EF0E-BDA3-45E0-8464-6FEC7AA428FF}" type="pres">
      <dgm:prSet presAssocID="{C4E6C35C-D1BC-417F-B8A9-C4549310BC89}" presName="bgRect" presStyleLbl="bgAccFollowNode1" presStyleIdx="1" presStyleCnt="4"/>
      <dgm:spPr/>
    </dgm:pt>
    <dgm:pt modelId="{B6F91352-31C7-4420-BD89-BE6D3D2ACA12}" type="pres">
      <dgm:prSet presAssocID="{C9D6F440-5E94-4ABA-94FD-54C676198268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788BF40F-6D9F-480D-8873-EE0A58829701}" type="pres">
      <dgm:prSet presAssocID="{C4E6C35C-D1BC-417F-B8A9-C4549310BC89}" presName="bottomLine" presStyleLbl="alignNode1" presStyleIdx="3" presStyleCnt="8">
        <dgm:presLayoutVars/>
      </dgm:prSet>
      <dgm:spPr/>
    </dgm:pt>
    <dgm:pt modelId="{C638A94C-C84B-4D67-8C01-11935BBD86DF}" type="pres">
      <dgm:prSet presAssocID="{C4E6C35C-D1BC-417F-B8A9-C4549310BC89}" presName="nodeText" presStyleLbl="bgAccFollowNode1" presStyleIdx="1" presStyleCnt="4">
        <dgm:presLayoutVars>
          <dgm:bulletEnabled val="1"/>
        </dgm:presLayoutVars>
      </dgm:prSet>
      <dgm:spPr/>
    </dgm:pt>
    <dgm:pt modelId="{A5B61561-069B-4B0F-A96E-FED4E1CD26DB}" type="pres">
      <dgm:prSet presAssocID="{C9D6F440-5E94-4ABA-94FD-54C676198268}" presName="sibTrans" presStyleCnt="0"/>
      <dgm:spPr/>
    </dgm:pt>
    <dgm:pt modelId="{97804159-577E-4390-B8C2-BAF3DA8F1625}" type="pres">
      <dgm:prSet presAssocID="{EDED294D-B8B3-4D6B-870B-7129E348B077}" presName="compositeNode" presStyleCnt="0">
        <dgm:presLayoutVars>
          <dgm:bulletEnabled val="1"/>
        </dgm:presLayoutVars>
      </dgm:prSet>
      <dgm:spPr/>
    </dgm:pt>
    <dgm:pt modelId="{1061A458-3E93-4AAD-8EB9-F865824F7C76}" type="pres">
      <dgm:prSet presAssocID="{EDED294D-B8B3-4D6B-870B-7129E348B077}" presName="bgRect" presStyleLbl="bgAccFollowNode1" presStyleIdx="2" presStyleCnt="4"/>
      <dgm:spPr/>
    </dgm:pt>
    <dgm:pt modelId="{349835F6-BDC6-4BAE-A361-D367ADA4A205}" type="pres">
      <dgm:prSet presAssocID="{7D02F270-E52E-4670-BB20-82247AF3805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913875A-B058-433E-A4B0-9578C20745B8}" type="pres">
      <dgm:prSet presAssocID="{EDED294D-B8B3-4D6B-870B-7129E348B077}" presName="bottomLine" presStyleLbl="alignNode1" presStyleIdx="5" presStyleCnt="8">
        <dgm:presLayoutVars/>
      </dgm:prSet>
      <dgm:spPr/>
    </dgm:pt>
    <dgm:pt modelId="{B46D39E6-335C-4285-9EB0-B6EFB1CB7BBD}" type="pres">
      <dgm:prSet presAssocID="{EDED294D-B8B3-4D6B-870B-7129E348B077}" presName="nodeText" presStyleLbl="bgAccFollowNode1" presStyleIdx="2" presStyleCnt="4">
        <dgm:presLayoutVars>
          <dgm:bulletEnabled val="1"/>
        </dgm:presLayoutVars>
      </dgm:prSet>
      <dgm:spPr/>
    </dgm:pt>
    <dgm:pt modelId="{302936DA-C253-47F9-B981-B0552FCF7F8E}" type="pres">
      <dgm:prSet presAssocID="{7D02F270-E52E-4670-BB20-82247AF3805F}" presName="sibTrans" presStyleCnt="0"/>
      <dgm:spPr/>
    </dgm:pt>
    <dgm:pt modelId="{53CC33A1-FDB6-4B5B-AE9D-A7DD722B44CB}" type="pres">
      <dgm:prSet presAssocID="{AC1FC290-77A7-4EFC-9C8D-8C02AAA131BF}" presName="compositeNode" presStyleCnt="0">
        <dgm:presLayoutVars>
          <dgm:bulletEnabled val="1"/>
        </dgm:presLayoutVars>
      </dgm:prSet>
      <dgm:spPr/>
    </dgm:pt>
    <dgm:pt modelId="{9899E3A3-DA1C-444D-AE25-5307B4203394}" type="pres">
      <dgm:prSet presAssocID="{AC1FC290-77A7-4EFC-9C8D-8C02AAA131BF}" presName="bgRect" presStyleLbl="bgAccFollowNode1" presStyleIdx="3" presStyleCnt="4"/>
      <dgm:spPr/>
    </dgm:pt>
    <dgm:pt modelId="{D8161C45-B06B-4969-A729-CE4B4B2C47E9}" type="pres">
      <dgm:prSet presAssocID="{F66A003C-8B02-4F91-8895-1B843C3F40CB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54A3E98-CB5C-4219-BEED-DAA20113BCB5}" type="pres">
      <dgm:prSet presAssocID="{AC1FC290-77A7-4EFC-9C8D-8C02AAA131BF}" presName="bottomLine" presStyleLbl="alignNode1" presStyleIdx="7" presStyleCnt="8">
        <dgm:presLayoutVars/>
      </dgm:prSet>
      <dgm:spPr/>
    </dgm:pt>
    <dgm:pt modelId="{DBA6693B-FDB0-4665-B827-9ECC7B2E4288}" type="pres">
      <dgm:prSet presAssocID="{AC1FC290-77A7-4EFC-9C8D-8C02AAA131BF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86F90E16-48AC-412B-BD41-7DB6A17C9867}" srcId="{4184D04E-D79C-4E8A-AF2B-B24262F7C545}" destId="{AC1FC290-77A7-4EFC-9C8D-8C02AAA131BF}" srcOrd="3" destOrd="0" parTransId="{6854D9F6-392D-419E-9410-BADBB984F857}" sibTransId="{F66A003C-8B02-4F91-8895-1B843C3F40CB}"/>
    <dgm:cxn modelId="{269A3A1A-03D2-4A74-AD75-50AAF145B32A}" type="presOf" srcId="{EDED294D-B8B3-4D6B-870B-7129E348B077}" destId="{1061A458-3E93-4AAD-8EB9-F865824F7C76}" srcOrd="0" destOrd="0" presId="urn:microsoft.com/office/officeart/2016/7/layout/BasicLinearProcessNumbered"/>
    <dgm:cxn modelId="{375D9121-2325-44FA-9E00-C01D50FA1B27}" type="presOf" srcId="{AC1FC290-77A7-4EFC-9C8D-8C02AAA131BF}" destId="{9899E3A3-DA1C-444D-AE25-5307B4203394}" srcOrd="0" destOrd="0" presId="urn:microsoft.com/office/officeart/2016/7/layout/BasicLinearProcessNumbered"/>
    <dgm:cxn modelId="{0C161223-A7F0-4608-9E6F-75DE018D8DFC}" type="presOf" srcId="{574623D6-8537-4BBD-A041-8B458B6EAC64}" destId="{854F19D6-E9D6-402F-BF49-E8D9953F22D1}" srcOrd="1" destOrd="0" presId="urn:microsoft.com/office/officeart/2016/7/layout/BasicLinearProcessNumbered"/>
    <dgm:cxn modelId="{E9961B2F-6EFB-467B-A3AF-2B732C03642C}" type="presOf" srcId="{C4E6C35C-D1BC-417F-B8A9-C4549310BC89}" destId="{C638A94C-C84B-4D67-8C01-11935BBD86DF}" srcOrd="1" destOrd="0" presId="urn:microsoft.com/office/officeart/2016/7/layout/BasicLinearProcessNumbered"/>
    <dgm:cxn modelId="{68B3E932-A529-43B4-8EE8-A53A8C4FE786}" type="presOf" srcId="{EDED294D-B8B3-4D6B-870B-7129E348B077}" destId="{B46D39E6-335C-4285-9EB0-B6EFB1CB7BBD}" srcOrd="1" destOrd="0" presId="urn:microsoft.com/office/officeart/2016/7/layout/BasicLinearProcessNumbered"/>
    <dgm:cxn modelId="{B8027B39-0935-4720-8D35-466C8BA5ABEC}" type="presOf" srcId="{4184D04E-D79C-4E8A-AF2B-B24262F7C545}" destId="{1A4D9076-D802-4689-89A7-29224C3F1411}" srcOrd="0" destOrd="0" presId="urn:microsoft.com/office/officeart/2016/7/layout/BasicLinearProcessNumbered"/>
    <dgm:cxn modelId="{E666775F-D2E9-4B51-9E38-389DD3B9FD09}" type="presOf" srcId="{574623D6-8537-4BBD-A041-8B458B6EAC64}" destId="{12CAB457-3C91-4935-B140-7C5A92A7273E}" srcOrd="0" destOrd="0" presId="urn:microsoft.com/office/officeart/2016/7/layout/BasicLinearProcessNumbered"/>
    <dgm:cxn modelId="{91E1E246-A29D-47EA-8C07-99F880AE42C5}" srcId="{4184D04E-D79C-4E8A-AF2B-B24262F7C545}" destId="{C4E6C35C-D1BC-417F-B8A9-C4549310BC89}" srcOrd="1" destOrd="0" parTransId="{34682005-6AFD-4555-8D07-7C6850D95354}" sibTransId="{C9D6F440-5E94-4ABA-94FD-54C676198268}"/>
    <dgm:cxn modelId="{CFB3E668-A570-419E-A014-FBC51E99FC26}" srcId="{4184D04E-D79C-4E8A-AF2B-B24262F7C545}" destId="{574623D6-8537-4BBD-A041-8B458B6EAC64}" srcOrd="0" destOrd="0" parTransId="{8D6F0E19-23D8-4838-AD5F-9A20675F54AF}" sibTransId="{B7208F65-A57E-461F-843A-5B983B9E73EC}"/>
    <dgm:cxn modelId="{634ADC71-688F-4D84-AC61-21CE65C3F946}" type="presOf" srcId="{AC1FC290-77A7-4EFC-9C8D-8C02AAA131BF}" destId="{DBA6693B-FDB0-4665-B827-9ECC7B2E4288}" srcOrd="1" destOrd="0" presId="urn:microsoft.com/office/officeart/2016/7/layout/BasicLinearProcessNumbered"/>
    <dgm:cxn modelId="{20C1117D-5A1B-41B5-8B0C-CCD478B2821F}" type="presOf" srcId="{C9D6F440-5E94-4ABA-94FD-54C676198268}" destId="{B6F91352-31C7-4420-BD89-BE6D3D2ACA12}" srcOrd="0" destOrd="0" presId="urn:microsoft.com/office/officeart/2016/7/layout/BasicLinearProcessNumbered"/>
    <dgm:cxn modelId="{3B472C80-B7DE-401F-B1EA-C909A8A2A4D2}" type="presOf" srcId="{C4E6C35C-D1BC-417F-B8A9-C4549310BC89}" destId="{DF39EF0E-BDA3-45E0-8464-6FEC7AA428FF}" srcOrd="0" destOrd="0" presId="urn:microsoft.com/office/officeart/2016/7/layout/BasicLinearProcessNumbered"/>
    <dgm:cxn modelId="{2E9DB4A6-0DD8-4F7C-AE78-E178B0C1D444}" type="presOf" srcId="{B7208F65-A57E-461F-843A-5B983B9E73EC}" destId="{9670E511-104B-4044-BB77-586C73FBA71B}" srcOrd="0" destOrd="0" presId="urn:microsoft.com/office/officeart/2016/7/layout/BasicLinearProcessNumbered"/>
    <dgm:cxn modelId="{9F9A7EE5-9B24-4F30-9416-0E1569545C4D}" type="presOf" srcId="{F66A003C-8B02-4F91-8895-1B843C3F40CB}" destId="{D8161C45-B06B-4969-A729-CE4B4B2C47E9}" srcOrd="0" destOrd="0" presId="urn:microsoft.com/office/officeart/2016/7/layout/BasicLinearProcessNumbered"/>
    <dgm:cxn modelId="{486672E9-0393-4E7B-8FA4-B288939A1CCB}" srcId="{4184D04E-D79C-4E8A-AF2B-B24262F7C545}" destId="{EDED294D-B8B3-4D6B-870B-7129E348B077}" srcOrd="2" destOrd="0" parTransId="{591D1F23-7421-4AC3-A051-ED581A7EAC65}" sibTransId="{7D02F270-E52E-4670-BB20-82247AF3805F}"/>
    <dgm:cxn modelId="{34D548F8-FE23-451A-93CA-48DB0ECD7C54}" type="presOf" srcId="{7D02F270-E52E-4670-BB20-82247AF3805F}" destId="{349835F6-BDC6-4BAE-A361-D367ADA4A205}" srcOrd="0" destOrd="0" presId="urn:microsoft.com/office/officeart/2016/7/layout/BasicLinearProcessNumbered"/>
    <dgm:cxn modelId="{D593FF4C-147B-41D7-86CF-8A446CE526EF}" type="presParOf" srcId="{1A4D9076-D802-4689-89A7-29224C3F1411}" destId="{D92B8614-D563-4F60-8534-51264C0B55AC}" srcOrd="0" destOrd="0" presId="urn:microsoft.com/office/officeart/2016/7/layout/BasicLinearProcessNumbered"/>
    <dgm:cxn modelId="{B7DB290C-6766-4328-99F1-68EFBDB939AD}" type="presParOf" srcId="{D92B8614-D563-4F60-8534-51264C0B55AC}" destId="{12CAB457-3C91-4935-B140-7C5A92A7273E}" srcOrd="0" destOrd="0" presId="urn:microsoft.com/office/officeart/2016/7/layout/BasicLinearProcessNumbered"/>
    <dgm:cxn modelId="{B327AFB0-1D7A-4A11-A789-3C5DF94D01A3}" type="presParOf" srcId="{D92B8614-D563-4F60-8534-51264C0B55AC}" destId="{9670E511-104B-4044-BB77-586C73FBA71B}" srcOrd="1" destOrd="0" presId="urn:microsoft.com/office/officeart/2016/7/layout/BasicLinearProcessNumbered"/>
    <dgm:cxn modelId="{23B872D4-2798-48B9-9808-94699C3D4CDD}" type="presParOf" srcId="{D92B8614-D563-4F60-8534-51264C0B55AC}" destId="{B5F67A97-CD5D-4910-8F23-B0D4C2C05D22}" srcOrd="2" destOrd="0" presId="urn:microsoft.com/office/officeart/2016/7/layout/BasicLinearProcessNumbered"/>
    <dgm:cxn modelId="{CE8FEEA3-3C9F-460C-8273-2A0B533E4D7C}" type="presParOf" srcId="{D92B8614-D563-4F60-8534-51264C0B55AC}" destId="{854F19D6-E9D6-402F-BF49-E8D9953F22D1}" srcOrd="3" destOrd="0" presId="urn:microsoft.com/office/officeart/2016/7/layout/BasicLinearProcessNumbered"/>
    <dgm:cxn modelId="{53F4690B-60FF-4835-9B5C-13B36249D360}" type="presParOf" srcId="{1A4D9076-D802-4689-89A7-29224C3F1411}" destId="{9B8D533F-B4B0-471A-B22F-226CB88E56D2}" srcOrd="1" destOrd="0" presId="urn:microsoft.com/office/officeart/2016/7/layout/BasicLinearProcessNumbered"/>
    <dgm:cxn modelId="{5D4661B4-E6DA-4DDC-82F3-CD5FD85E4E53}" type="presParOf" srcId="{1A4D9076-D802-4689-89A7-29224C3F1411}" destId="{B9B449E3-4312-45E7-AD6E-64E4013E39C7}" srcOrd="2" destOrd="0" presId="urn:microsoft.com/office/officeart/2016/7/layout/BasicLinearProcessNumbered"/>
    <dgm:cxn modelId="{D7BF0E31-4DF9-4C69-8D72-D2C804CFE2BB}" type="presParOf" srcId="{B9B449E3-4312-45E7-AD6E-64E4013E39C7}" destId="{DF39EF0E-BDA3-45E0-8464-6FEC7AA428FF}" srcOrd="0" destOrd="0" presId="urn:microsoft.com/office/officeart/2016/7/layout/BasicLinearProcessNumbered"/>
    <dgm:cxn modelId="{7D25C815-6C56-445D-A5EB-61E40A9AFFC4}" type="presParOf" srcId="{B9B449E3-4312-45E7-AD6E-64E4013E39C7}" destId="{B6F91352-31C7-4420-BD89-BE6D3D2ACA12}" srcOrd="1" destOrd="0" presId="urn:microsoft.com/office/officeart/2016/7/layout/BasicLinearProcessNumbered"/>
    <dgm:cxn modelId="{F9F500A7-DB22-47AA-B61D-178FE683B784}" type="presParOf" srcId="{B9B449E3-4312-45E7-AD6E-64E4013E39C7}" destId="{788BF40F-6D9F-480D-8873-EE0A58829701}" srcOrd="2" destOrd="0" presId="urn:microsoft.com/office/officeart/2016/7/layout/BasicLinearProcessNumbered"/>
    <dgm:cxn modelId="{392D6E3B-0D49-42C4-87B3-D425D38446F6}" type="presParOf" srcId="{B9B449E3-4312-45E7-AD6E-64E4013E39C7}" destId="{C638A94C-C84B-4D67-8C01-11935BBD86DF}" srcOrd="3" destOrd="0" presId="urn:microsoft.com/office/officeart/2016/7/layout/BasicLinearProcessNumbered"/>
    <dgm:cxn modelId="{AD5F3A34-C502-4991-807A-838E1B0F7CFB}" type="presParOf" srcId="{1A4D9076-D802-4689-89A7-29224C3F1411}" destId="{A5B61561-069B-4B0F-A96E-FED4E1CD26DB}" srcOrd="3" destOrd="0" presId="urn:microsoft.com/office/officeart/2016/7/layout/BasicLinearProcessNumbered"/>
    <dgm:cxn modelId="{A39BE76A-13EC-460C-874C-01FEDA6EDA4B}" type="presParOf" srcId="{1A4D9076-D802-4689-89A7-29224C3F1411}" destId="{97804159-577E-4390-B8C2-BAF3DA8F1625}" srcOrd="4" destOrd="0" presId="urn:microsoft.com/office/officeart/2016/7/layout/BasicLinearProcessNumbered"/>
    <dgm:cxn modelId="{A6DF24BD-377F-4015-8D8A-F339A283F07B}" type="presParOf" srcId="{97804159-577E-4390-B8C2-BAF3DA8F1625}" destId="{1061A458-3E93-4AAD-8EB9-F865824F7C76}" srcOrd="0" destOrd="0" presId="urn:microsoft.com/office/officeart/2016/7/layout/BasicLinearProcessNumbered"/>
    <dgm:cxn modelId="{415549C9-945A-4EC5-A211-9525EB5F7C35}" type="presParOf" srcId="{97804159-577E-4390-B8C2-BAF3DA8F1625}" destId="{349835F6-BDC6-4BAE-A361-D367ADA4A205}" srcOrd="1" destOrd="0" presId="urn:microsoft.com/office/officeart/2016/7/layout/BasicLinearProcessNumbered"/>
    <dgm:cxn modelId="{98827444-5120-40DE-A109-D08D6454D61A}" type="presParOf" srcId="{97804159-577E-4390-B8C2-BAF3DA8F1625}" destId="{2913875A-B058-433E-A4B0-9578C20745B8}" srcOrd="2" destOrd="0" presId="urn:microsoft.com/office/officeart/2016/7/layout/BasicLinearProcessNumbered"/>
    <dgm:cxn modelId="{AACA776E-5768-4B74-89F3-C636E47EA890}" type="presParOf" srcId="{97804159-577E-4390-B8C2-BAF3DA8F1625}" destId="{B46D39E6-335C-4285-9EB0-B6EFB1CB7BBD}" srcOrd="3" destOrd="0" presId="urn:microsoft.com/office/officeart/2016/7/layout/BasicLinearProcessNumbered"/>
    <dgm:cxn modelId="{BE404C70-9AAD-41BD-8E51-4C202F2045E7}" type="presParOf" srcId="{1A4D9076-D802-4689-89A7-29224C3F1411}" destId="{302936DA-C253-47F9-B981-B0552FCF7F8E}" srcOrd="5" destOrd="0" presId="urn:microsoft.com/office/officeart/2016/7/layout/BasicLinearProcessNumbered"/>
    <dgm:cxn modelId="{77A6D75D-E940-4D63-971A-BAFCFCBBF21E}" type="presParOf" srcId="{1A4D9076-D802-4689-89A7-29224C3F1411}" destId="{53CC33A1-FDB6-4B5B-AE9D-A7DD722B44CB}" srcOrd="6" destOrd="0" presId="urn:microsoft.com/office/officeart/2016/7/layout/BasicLinearProcessNumbered"/>
    <dgm:cxn modelId="{D0263AAD-8248-40F9-9053-2D4720B07EC1}" type="presParOf" srcId="{53CC33A1-FDB6-4B5B-AE9D-A7DD722B44CB}" destId="{9899E3A3-DA1C-444D-AE25-5307B4203394}" srcOrd="0" destOrd="0" presId="urn:microsoft.com/office/officeart/2016/7/layout/BasicLinearProcessNumbered"/>
    <dgm:cxn modelId="{90A02260-EE2D-4D1B-8F69-E7F0454D2487}" type="presParOf" srcId="{53CC33A1-FDB6-4B5B-AE9D-A7DD722B44CB}" destId="{D8161C45-B06B-4969-A729-CE4B4B2C47E9}" srcOrd="1" destOrd="0" presId="urn:microsoft.com/office/officeart/2016/7/layout/BasicLinearProcessNumbered"/>
    <dgm:cxn modelId="{8C118942-D990-4C42-BFB2-1AF49C97E7D0}" type="presParOf" srcId="{53CC33A1-FDB6-4B5B-AE9D-A7DD722B44CB}" destId="{A54A3E98-CB5C-4219-BEED-DAA20113BCB5}" srcOrd="2" destOrd="0" presId="urn:microsoft.com/office/officeart/2016/7/layout/BasicLinearProcessNumbered"/>
    <dgm:cxn modelId="{21421FDA-65B5-446B-9878-8DB7AB0E0E67}" type="presParOf" srcId="{53CC33A1-FDB6-4B5B-AE9D-A7DD722B44CB}" destId="{DBA6693B-FDB0-4665-B827-9ECC7B2E428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C42E3D-C9F1-47D9-8F9D-230560E799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F5C2DE3-AB33-4C3A-98EB-A7BD0198CB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Accomplishing the goals of the project</a:t>
          </a:r>
        </a:p>
      </dgm:t>
    </dgm:pt>
    <dgm:pt modelId="{A68D4776-4C30-4121-948F-24DC29434B30}" type="parTrans" cxnId="{E069E9E2-E400-4A06-B893-74FDCEAD0B14}">
      <dgm:prSet/>
      <dgm:spPr/>
      <dgm:t>
        <a:bodyPr/>
        <a:lstStyle/>
        <a:p>
          <a:endParaRPr lang="en-US"/>
        </a:p>
      </dgm:t>
    </dgm:pt>
    <dgm:pt modelId="{F62C99E7-1303-4353-97B5-CA3120D3ECE4}" type="sibTrans" cxnId="{E069E9E2-E400-4A06-B893-74FDCEAD0B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19228AF-BC5C-4940-B378-0DCE3EB216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Built a repository and instructions how to use it</a:t>
          </a:r>
        </a:p>
      </dgm:t>
    </dgm:pt>
    <dgm:pt modelId="{2385EA0C-641D-440A-9333-13BA2547C47F}" type="parTrans" cxnId="{8FE3F79E-A845-4220-B626-8B31BC7F41AC}">
      <dgm:prSet/>
      <dgm:spPr/>
      <dgm:t>
        <a:bodyPr/>
        <a:lstStyle/>
        <a:p>
          <a:endParaRPr lang="en-US"/>
        </a:p>
      </dgm:t>
    </dgm:pt>
    <dgm:pt modelId="{B961E3C0-9777-4BCA-837B-2605DFC14E4F}" type="sibTrans" cxnId="{8FE3F79E-A845-4220-B626-8B31BC7F41A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4D59B3-7FB9-42A9-8D96-79B0299B45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Built a friendly infrastructure and GUI</a:t>
          </a:r>
        </a:p>
      </dgm:t>
    </dgm:pt>
    <dgm:pt modelId="{B7A6A78A-16F9-4D0C-BBB5-DD0C8D9764F9}" type="parTrans" cxnId="{4747A51E-68E0-4C97-A87F-6743CFB01FD6}">
      <dgm:prSet/>
      <dgm:spPr/>
      <dgm:t>
        <a:bodyPr/>
        <a:lstStyle/>
        <a:p>
          <a:endParaRPr lang="en-US"/>
        </a:p>
      </dgm:t>
    </dgm:pt>
    <dgm:pt modelId="{AFE6B93A-92B2-4326-8641-847811310DC5}" type="sibTrans" cxnId="{4747A51E-68E0-4C97-A87F-6743CFB01F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80B27D-F370-4D01-BCD8-2DAD62E7A0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Built and adapted new algorithms</a:t>
          </a:r>
        </a:p>
      </dgm:t>
    </dgm:pt>
    <dgm:pt modelId="{C2CFA35C-C091-4ACC-BCAE-A3E9627E156F}" type="parTrans" cxnId="{3943B6C9-79C2-4A62-B191-50A55BB9B758}">
      <dgm:prSet/>
      <dgm:spPr/>
      <dgm:t>
        <a:bodyPr/>
        <a:lstStyle/>
        <a:p>
          <a:endParaRPr lang="en-US"/>
        </a:p>
      </dgm:t>
    </dgm:pt>
    <dgm:pt modelId="{311A25DC-ADC8-4F33-AACA-0DDFD8724CAF}" type="sibTrans" cxnId="{3943B6C9-79C2-4A62-B191-50A55BB9B758}">
      <dgm:prSet/>
      <dgm:spPr/>
      <dgm:t>
        <a:bodyPr/>
        <a:lstStyle/>
        <a:p>
          <a:endParaRPr lang="en-US"/>
        </a:p>
      </dgm:t>
    </dgm:pt>
    <dgm:pt modelId="{48AFC2EA-0747-4FA1-9E94-C49A8F9DF59F}" type="pres">
      <dgm:prSet presAssocID="{E2C42E3D-C9F1-47D9-8F9D-230560E799E2}" presName="root" presStyleCnt="0">
        <dgm:presLayoutVars>
          <dgm:dir/>
          <dgm:resizeHandles val="exact"/>
        </dgm:presLayoutVars>
      </dgm:prSet>
      <dgm:spPr/>
    </dgm:pt>
    <dgm:pt modelId="{44D44FD4-535A-4287-B136-39B3F938E619}" type="pres">
      <dgm:prSet presAssocID="{3F5C2DE3-AB33-4C3A-98EB-A7BD0198CB4C}" presName="compNode" presStyleCnt="0"/>
      <dgm:spPr/>
    </dgm:pt>
    <dgm:pt modelId="{CB348B61-511F-463F-9EE6-C02460133277}" type="pres">
      <dgm:prSet presAssocID="{3F5C2DE3-AB33-4C3A-98EB-A7BD0198CB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7CCC5B-137C-490D-AD27-01CED744CF03}" type="pres">
      <dgm:prSet presAssocID="{3F5C2DE3-AB33-4C3A-98EB-A7BD0198CB4C}" presName="spaceRect" presStyleCnt="0"/>
      <dgm:spPr/>
    </dgm:pt>
    <dgm:pt modelId="{26B90723-03C6-4412-967A-21DEC58E44CC}" type="pres">
      <dgm:prSet presAssocID="{3F5C2DE3-AB33-4C3A-98EB-A7BD0198CB4C}" presName="textRect" presStyleLbl="revTx" presStyleIdx="0" presStyleCnt="4">
        <dgm:presLayoutVars>
          <dgm:chMax val="1"/>
          <dgm:chPref val="1"/>
        </dgm:presLayoutVars>
      </dgm:prSet>
      <dgm:spPr/>
    </dgm:pt>
    <dgm:pt modelId="{C7F92BAC-B5B7-4BAC-8FFF-C9E95CFBE321}" type="pres">
      <dgm:prSet presAssocID="{F62C99E7-1303-4353-97B5-CA3120D3ECE4}" presName="sibTrans" presStyleCnt="0"/>
      <dgm:spPr/>
    </dgm:pt>
    <dgm:pt modelId="{B9FCF601-4174-48B4-A7C8-DC0DD9369224}" type="pres">
      <dgm:prSet presAssocID="{619228AF-BC5C-4940-B378-0DCE3EB21673}" presName="compNode" presStyleCnt="0"/>
      <dgm:spPr/>
    </dgm:pt>
    <dgm:pt modelId="{B9AF812E-7BE0-4595-A257-901ABB09F2DB}" type="pres">
      <dgm:prSet presAssocID="{619228AF-BC5C-4940-B378-0DCE3EB216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EF177C-C00A-4D5A-A087-703F527B17C5}" type="pres">
      <dgm:prSet presAssocID="{619228AF-BC5C-4940-B378-0DCE3EB21673}" presName="spaceRect" presStyleCnt="0"/>
      <dgm:spPr/>
    </dgm:pt>
    <dgm:pt modelId="{81CEB6E4-91FC-4489-884A-E8A07DC9B47C}" type="pres">
      <dgm:prSet presAssocID="{619228AF-BC5C-4940-B378-0DCE3EB21673}" presName="textRect" presStyleLbl="revTx" presStyleIdx="1" presStyleCnt="4">
        <dgm:presLayoutVars>
          <dgm:chMax val="1"/>
          <dgm:chPref val="1"/>
        </dgm:presLayoutVars>
      </dgm:prSet>
      <dgm:spPr/>
    </dgm:pt>
    <dgm:pt modelId="{8D6B7827-995E-4D45-AD14-E59A0F195794}" type="pres">
      <dgm:prSet presAssocID="{B961E3C0-9777-4BCA-837B-2605DFC14E4F}" presName="sibTrans" presStyleCnt="0"/>
      <dgm:spPr/>
    </dgm:pt>
    <dgm:pt modelId="{C4435448-B396-43E6-BF51-1EF5B32A8BA0}" type="pres">
      <dgm:prSet presAssocID="{674D59B3-7FB9-42A9-8D96-79B0299B45BF}" presName="compNode" presStyleCnt="0"/>
      <dgm:spPr/>
    </dgm:pt>
    <dgm:pt modelId="{E52FEBCB-964E-4A77-A7FD-9A8F2C32C201}" type="pres">
      <dgm:prSet presAssocID="{674D59B3-7FB9-42A9-8D96-79B0299B45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91431DB-BAC8-485D-AD6E-CB8BC4BBD3A2}" type="pres">
      <dgm:prSet presAssocID="{674D59B3-7FB9-42A9-8D96-79B0299B45BF}" presName="spaceRect" presStyleCnt="0"/>
      <dgm:spPr/>
    </dgm:pt>
    <dgm:pt modelId="{8F16620E-5FF9-4EFA-B3B9-5DC15646DDA3}" type="pres">
      <dgm:prSet presAssocID="{674D59B3-7FB9-42A9-8D96-79B0299B45BF}" presName="textRect" presStyleLbl="revTx" presStyleIdx="2" presStyleCnt="4">
        <dgm:presLayoutVars>
          <dgm:chMax val="1"/>
          <dgm:chPref val="1"/>
        </dgm:presLayoutVars>
      </dgm:prSet>
      <dgm:spPr/>
    </dgm:pt>
    <dgm:pt modelId="{783CF3C9-EB33-48AF-89AE-4FB3D0D36F00}" type="pres">
      <dgm:prSet presAssocID="{AFE6B93A-92B2-4326-8641-847811310DC5}" presName="sibTrans" presStyleCnt="0"/>
      <dgm:spPr/>
    </dgm:pt>
    <dgm:pt modelId="{B428F410-B107-4DE9-B7D6-F5744E2048C5}" type="pres">
      <dgm:prSet presAssocID="{E980B27D-F370-4D01-BCD8-2DAD62E7A086}" presName="compNode" presStyleCnt="0"/>
      <dgm:spPr/>
    </dgm:pt>
    <dgm:pt modelId="{89940C55-4EE5-4B73-9884-3E053B42402A}" type="pres">
      <dgm:prSet presAssocID="{E980B27D-F370-4D01-BCD8-2DAD62E7A08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52EBC0B6-9772-4029-B48C-58B9DCDA5774}" type="pres">
      <dgm:prSet presAssocID="{E980B27D-F370-4D01-BCD8-2DAD62E7A086}" presName="spaceRect" presStyleCnt="0"/>
      <dgm:spPr/>
    </dgm:pt>
    <dgm:pt modelId="{BC3E919B-9875-47CD-B12C-E235B48AF8EC}" type="pres">
      <dgm:prSet presAssocID="{E980B27D-F370-4D01-BCD8-2DAD62E7A08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747A51E-68E0-4C97-A87F-6743CFB01FD6}" srcId="{E2C42E3D-C9F1-47D9-8F9D-230560E799E2}" destId="{674D59B3-7FB9-42A9-8D96-79B0299B45BF}" srcOrd="2" destOrd="0" parTransId="{B7A6A78A-16F9-4D0C-BBB5-DD0C8D9764F9}" sibTransId="{AFE6B93A-92B2-4326-8641-847811310DC5}"/>
    <dgm:cxn modelId="{F43E4C6A-ABE5-44CE-A959-E0B4A440FCE3}" type="presOf" srcId="{674D59B3-7FB9-42A9-8D96-79B0299B45BF}" destId="{8F16620E-5FF9-4EFA-B3B9-5DC15646DDA3}" srcOrd="0" destOrd="0" presId="urn:microsoft.com/office/officeart/2018/2/layout/IconLabelList"/>
    <dgm:cxn modelId="{F1E2CE75-F61F-4A77-9BFD-B4ECAAA8311A}" type="presOf" srcId="{619228AF-BC5C-4940-B378-0DCE3EB21673}" destId="{81CEB6E4-91FC-4489-884A-E8A07DC9B47C}" srcOrd="0" destOrd="0" presId="urn:microsoft.com/office/officeart/2018/2/layout/IconLabelList"/>
    <dgm:cxn modelId="{31C9638A-89D9-4BF5-B5CF-47258C59E77A}" type="presOf" srcId="{E980B27D-F370-4D01-BCD8-2DAD62E7A086}" destId="{BC3E919B-9875-47CD-B12C-E235B48AF8EC}" srcOrd="0" destOrd="0" presId="urn:microsoft.com/office/officeart/2018/2/layout/IconLabelList"/>
    <dgm:cxn modelId="{8FE3F79E-A845-4220-B626-8B31BC7F41AC}" srcId="{E2C42E3D-C9F1-47D9-8F9D-230560E799E2}" destId="{619228AF-BC5C-4940-B378-0DCE3EB21673}" srcOrd="1" destOrd="0" parTransId="{2385EA0C-641D-440A-9333-13BA2547C47F}" sibTransId="{B961E3C0-9777-4BCA-837B-2605DFC14E4F}"/>
    <dgm:cxn modelId="{F73A34B6-DE9F-4E97-929E-FBE9801A0CD2}" type="presOf" srcId="{3F5C2DE3-AB33-4C3A-98EB-A7BD0198CB4C}" destId="{26B90723-03C6-4412-967A-21DEC58E44CC}" srcOrd="0" destOrd="0" presId="urn:microsoft.com/office/officeart/2018/2/layout/IconLabelList"/>
    <dgm:cxn modelId="{D37BABC2-4482-4540-BA54-1C92A0C38B65}" type="presOf" srcId="{E2C42E3D-C9F1-47D9-8F9D-230560E799E2}" destId="{48AFC2EA-0747-4FA1-9E94-C49A8F9DF59F}" srcOrd="0" destOrd="0" presId="urn:microsoft.com/office/officeart/2018/2/layout/IconLabelList"/>
    <dgm:cxn modelId="{3943B6C9-79C2-4A62-B191-50A55BB9B758}" srcId="{E2C42E3D-C9F1-47D9-8F9D-230560E799E2}" destId="{E980B27D-F370-4D01-BCD8-2DAD62E7A086}" srcOrd="3" destOrd="0" parTransId="{C2CFA35C-C091-4ACC-BCAE-A3E9627E156F}" sibTransId="{311A25DC-ADC8-4F33-AACA-0DDFD8724CAF}"/>
    <dgm:cxn modelId="{E069E9E2-E400-4A06-B893-74FDCEAD0B14}" srcId="{E2C42E3D-C9F1-47D9-8F9D-230560E799E2}" destId="{3F5C2DE3-AB33-4C3A-98EB-A7BD0198CB4C}" srcOrd="0" destOrd="0" parTransId="{A68D4776-4C30-4121-948F-24DC29434B30}" sibTransId="{F62C99E7-1303-4353-97B5-CA3120D3ECE4}"/>
    <dgm:cxn modelId="{699E13CD-B7CD-4A2C-954A-540E2A88DF4F}" type="presParOf" srcId="{48AFC2EA-0747-4FA1-9E94-C49A8F9DF59F}" destId="{44D44FD4-535A-4287-B136-39B3F938E619}" srcOrd="0" destOrd="0" presId="urn:microsoft.com/office/officeart/2018/2/layout/IconLabelList"/>
    <dgm:cxn modelId="{0B759415-DF5B-41D8-B966-CA6008ECE10C}" type="presParOf" srcId="{44D44FD4-535A-4287-B136-39B3F938E619}" destId="{CB348B61-511F-463F-9EE6-C02460133277}" srcOrd="0" destOrd="0" presId="urn:microsoft.com/office/officeart/2018/2/layout/IconLabelList"/>
    <dgm:cxn modelId="{949098AE-F0DA-4A0C-8F8B-FB669145CB73}" type="presParOf" srcId="{44D44FD4-535A-4287-B136-39B3F938E619}" destId="{AD7CCC5B-137C-490D-AD27-01CED744CF03}" srcOrd="1" destOrd="0" presId="urn:microsoft.com/office/officeart/2018/2/layout/IconLabelList"/>
    <dgm:cxn modelId="{21112F3E-FDAD-48E6-B974-DDF1E6344A6C}" type="presParOf" srcId="{44D44FD4-535A-4287-B136-39B3F938E619}" destId="{26B90723-03C6-4412-967A-21DEC58E44CC}" srcOrd="2" destOrd="0" presId="urn:microsoft.com/office/officeart/2018/2/layout/IconLabelList"/>
    <dgm:cxn modelId="{9D5EADBC-C9E2-444C-82A2-829E358C9BE3}" type="presParOf" srcId="{48AFC2EA-0747-4FA1-9E94-C49A8F9DF59F}" destId="{C7F92BAC-B5B7-4BAC-8FFF-C9E95CFBE321}" srcOrd="1" destOrd="0" presId="urn:microsoft.com/office/officeart/2018/2/layout/IconLabelList"/>
    <dgm:cxn modelId="{6703A088-21CE-4D1E-8071-781CDCFCD9DA}" type="presParOf" srcId="{48AFC2EA-0747-4FA1-9E94-C49A8F9DF59F}" destId="{B9FCF601-4174-48B4-A7C8-DC0DD9369224}" srcOrd="2" destOrd="0" presId="urn:microsoft.com/office/officeart/2018/2/layout/IconLabelList"/>
    <dgm:cxn modelId="{4662417A-79AA-4B51-94AC-7BCAA0CBB885}" type="presParOf" srcId="{B9FCF601-4174-48B4-A7C8-DC0DD9369224}" destId="{B9AF812E-7BE0-4595-A257-901ABB09F2DB}" srcOrd="0" destOrd="0" presId="urn:microsoft.com/office/officeart/2018/2/layout/IconLabelList"/>
    <dgm:cxn modelId="{67BCC3F0-ADC7-4D90-BB28-61F5034C8ABB}" type="presParOf" srcId="{B9FCF601-4174-48B4-A7C8-DC0DD9369224}" destId="{13EF177C-C00A-4D5A-A087-703F527B17C5}" srcOrd="1" destOrd="0" presId="urn:microsoft.com/office/officeart/2018/2/layout/IconLabelList"/>
    <dgm:cxn modelId="{76A7ECE7-D28D-4B60-B91F-6BAF9664A9B8}" type="presParOf" srcId="{B9FCF601-4174-48B4-A7C8-DC0DD9369224}" destId="{81CEB6E4-91FC-4489-884A-E8A07DC9B47C}" srcOrd="2" destOrd="0" presId="urn:microsoft.com/office/officeart/2018/2/layout/IconLabelList"/>
    <dgm:cxn modelId="{3D445763-CDD6-43CB-8AA3-6FCAB8658B53}" type="presParOf" srcId="{48AFC2EA-0747-4FA1-9E94-C49A8F9DF59F}" destId="{8D6B7827-995E-4D45-AD14-E59A0F195794}" srcOrd="3" destOrd="0" presId="urn:microsoft.com/office/officeart/2018/2/layout/IconLabelList"/>
    <dgm:cxn modelId="{C9E9C0DA-BBD8-45C2-878C-EAD9C3DA6E96}" type="presParOf" srcId="{48AFC2EA-0747-4FA1-9E94-C49A8F9DF59F}" destId="{C4435448-B396-43E6-BF51-1EF5B32A8BA0}" srcOrd="4" destOrd="0" presId="urn:microsoft.com/office/officeart/2018/2/layout/IconLabelList"/>
    <dgm:cxn modelId="{4ACB6C1E-E040-4349-92C3-DCCBBA72A513}" type="presParOf" srcId="{C4435448-B396-43E6-BF51-1EF5B32A8BA0}" destId="{E52FEBCB-964E-4A77-A7FD-9A8F2C32C201}" srcOrd="0" destOrd="0" presId="urn:microsoft.com/office/officeart/2018/2/layout/IconLabelList"/>
    <dgm:cxn modelId="{45610E5D-70F0-4B14-8138-B83689EE3577}" type="presParOf" srcId="{C4435448-B396-43E6-BF51-1EF5B32A8BA0}" destId="{491431DB-BAC8-485D-AD6E-CB8BC4BBD3A2}" srcOrd="1" destOrd="0" presId="urn:microsoft.com/office/officeart/2018/2/layout/IconLabelList"/>
    <dgm:cxn modelId="{5AFC993E-75AD-4627-9CCE-177A67E3886E}" type="presParOf" srcId="{C4435448-B396-43E6-BF51-1EF5B32A8BA0}" destId="{8F16620E-5FF9-4EFA-B3B9-5DC15646DDA3}" srcOrd="2" destOrd="0" presId="urn:microsoft.com/office/officeart/2018/2/layout/IconLabelList"/>
    <dgm:cxn modelId="{28E24E45-B9C8-43C4-BDE8-CDFF7F41F095}" type="presParOf" srcId="{48AFC2EA-0747-4FA1-9E94-C49A8F9DF59F}" destId="{783CF3C9-EB33-48AF-89AE-4FB3D0D36F00}" srcOrd="5" destOrd="0" presId="urn:microsoft.com/office/officeart/2018/2/layout/IconLabelList"/>
    <dgm:cxn modelId="{7BC670E5-D180-4510-9330-7A6A0A87D349}" type="presParOf" srcId="{48AFC2EA-0747-4FA1-9E94-C49A8F9DF59F}" destId="{B428F410-B107-4DE9-B7D6-F5744E2048C5}" srcOrd="6" destOrd="0" presId="urn:microsoft.com/office/officeart/2018/2/layout/IconLabelList"/>
    <dgm:cxn modelId="{91C3E168-3CF7-40BC-9D8B-23878B703EB4}" type="presParOf" srcId="{B428F410-B107-4DE9-B7D6-F5744E2048C5}" destId="{89940C55-4EE5-4B73-9884-3E053B42402A}" srcOrd="0" destOrd="0" presId="urn:microsoft.com/office/officeart/2018/2/layout/IconLabelList"/>
    <dgm:cxn modelId="{BC58F358-4927-45E9-B117-7C52B37169A0}" type="presParOf" srcId="{B428F410-B107-4DE9-B7D6-F5744E2048C5}" destId="{52EBC0B6-9772-4029-B48C-58B9DCDA5774}" srcOrd="1" destOrd="0" presId="urn:microsoft.com/office/officeart/2018/2/layout/IconLabelList"/>
    <dgm:cxn modelId="{ECE7CB9C-2DC5-4E94-B610-326D6B63DFB0}" type="presParOf" srcId="{B428F410-B107-4DE9-B7D6-F5744E2048C5}" destId="{BC3E919B-9875-47CD-B12C-E235B48AF8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B6742-CF67-4E05-8192-E7A5A07969F5}">
      <dsp:nvSpPr>
        <dsp:cNvPr id="0" name=""/>
        <dsp:cNvSpPr/>
      </dsp:nvSpPr>
      <dsp:spPr>
        <a:xfrm>
          <a:off x="1014450" y="336919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11156-C3DD-4578-9DA6-3295289B8542}">
      <dsp:nvSpPr>
        <dsp:cNvPr id="0" name=""/>
        <dsp:cNvSpPr/>
      </dsp:nvSpPr>
      <dsp:spPr>
        <a:xfrm>
          <a:off x="240806" y="1973301"/>
          <a:ext cx="2813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There is only a single client</a:t>
          </a:r>
        </a:p>
      </dsp:txBody>
      <dsp:txXfrm>
        <a:off x="240806" y="1973301"/>
        <a:ext cx="2813250" cy="832500"/>
      </dsp:txXfrm>
    </dsp:sp>
    <dsp:sp modelId="{FCC0BFDF-8A93-4BA1-A437-F3CFD9F0D05D}">
      <dsp:nvSpPr>
        <dsp:cNvPr id="0" name=""/>
        <dsp:cNvSpPr/>
      </dsp:nvSpPr>
      <dsp:spPr>
        <a:xfrm>
          <a:off x="4320018" y="336919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33827-36AE-40C9-B1A0-D88042139BB1}">
      <dsp:nvSpPr>
        <dsp:cNvPr id="0" name=""/>
        <dsp:cNvSpPr/>
      </dsp:nvSpPr>
      <dsp:spPr>
        <a:xfrm>
          <a:off x="3546375" y="1973301"/>
          <a:ext cx="2813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results are based on simulations using </a:t>
          </a:r>
          <a:r>
            <a:rPr lang="en-US" sz="2000" kern="1200" dirty="0" err="1"/>
            <a:t>NetEm</a:t>
          </a:r>
          <a:r>
            <a:rPr lang="en-US" sz="2000" kern="1200" dirty="0"/>
            <a:t> to control BW</a:t>
          </a:r>
        </a:p>
      </dsp:txBody>
      <dsp:txXfrm>
        <a:off x="3546375" y="1973301"/>
        <a:ext cx="2813250" cy="832500"/>
      </dsp:txXfrm>
    </dsp:sp>
    <dsp:sp modelId="{9E7AC8D1-85F9-4B46-A65C-0626D9C094C1}">
      <dsp:nvSpPr>
        <dsp:cNvPr id="0" name=""/>
        <dsp:cNvSpPr/>
      </dsp:nvSpPr>
      <dsp:spPr>
        <a:xfrm>
          <a:off x="7625587" y="336919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C20D7-825D-4B67-B12A-735B773B155E}">
      <dsp:nvSpPr>
        <dsp:cNvPr id="0" name=""/>
        <dsp:cNvSpPr/>
      </dsp:nvSpPr>
      <dsp:spPr>
        <a:xfrm>
          <a:off x="6851943" y="1973301"/>
          <a:ext cx="2813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camera is connected directly to the server</a:t>
          </a:r>
        </a:p>
      </dsp:txBody>
      <dsp:txXfrm>
        <a:off x="6851943" y="1973301"/>
        <a:ext cx="2813250" cy="83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CAB457-3C91-4935-B140-7C5A92A7273E}">
      <dsp:nvSpPr>
        <dsp:cNvPr id="0" name=""/>
        <dsp:cNvSpPr/>
      </dsp:nvSpPr>
      <dsp:spPr>
        <a:xfrm>
          <a:off x="2902" y="0"/>
          <a:ext cx="2302371" cy="3142721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Learn the protocol and the given tools</a:t>
          </a:r>
        </a:p>
      </dsp:txBody>
      <dsp:txXfrm>
        <a:off x="2902" y="1194233"/>
        <a:ext cx="2302371" cy="1885632"/>
      </dsp:txXfrm>
    </dsp:sp>
    <dsp:sp modelId="{9670E511-104B-4044-BB77-586C73FBA71B}">
      <dsp:nvSpPr>
        <dsp:cNvPr id="0" name=""/>
        <dsp:cNvSpPr/>
      </dsp:nvSpPr>
      <dsp:spPr>
        <a:xfrm>
          <a:off x="682679" y="314272"/>
          <a:ext cx="942816" cy="942816"/>
        </a:xfrm>
        <a:prstGeom prst="ellipse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20751" y="452344"/>
        <a:ext cx="666672" cy="666672"/>
      </dsp:txXfrm>
    </dsp:sp>
    <dsp:sp modelId="{B5F67A97-CD5D-4910-8F23-B0D4C2C05D22}">
      <dsp:nvSpPr>
        <dsp:cNvPr id="0" name=""/>
        <dsp:cNvSpPr/>
      </dsp:nvSpPr>
      <dsp:spPr>
        <a:xfrm>
          <a:off x="2902" y="3142649"/>
          <a:ext cx="2302371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39EF0E-BDA3-45E0-8464-6FEC7AA428FF}">
      <dsp:nvSpPr>
        <dsp:cNvPr id="0" name=""/>
        <dsp:cNvSpPr/>
      </dsp:nvSpPr>
      <dsp:spPr>
        <a:xfrm>
          <a:off x="2535510" y="0"/>
          <a:ext cx="2302371" cy="3142721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Discuss possible solutions to our problem</a:t>
          </a:r>
        </a:p>
      </dsp:txBody>
      <dsp:txXfrm>
        <a:off x="2535510" y="1194233"/>
        <a:ext cx="2302371" cy="1885632"/>
      </dsp:txXfrm>
    </dsp:sp>
    <dsp:sp modelId="{B6F91352-31C7-4420-BD89-BE6D3D2ACA12}">
      <dsp:nvSpPr>
        <dsp:cNvPr id="0" name=""/>
        <dsp:cNvSpPr/>
      </dsp:nvSpPr>
      <dsp:spPr>
        <a:xfrm>
          <a:off x="3215287" y="314272"/>
          <a:ext cx="942816" cy="942816"/>
        </a:xfrm>
        <a:prstGeom prst="ellipse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353359" y="452344"/>
        <a:ext cx="666672" cy="666672"/>
      </dsp:txXfrm>
    </dsp:sp>
    <dsp:sp modelId="{788BF40F-6D9F-480D-8873-EE0A58829701}">
      <dsp:nvSpPr>
        <dsp:cNvPr id="0" name=""/>
        <dsp:cNvSpPr/>
      </dsp:nvSpPr>
      <dsp:spPr>
        <a:xfrm>
          <a:off x="2535510" y="3142649"/>
          <a:ext cx="2302371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61A458-3E93-4AAD-8EB9-F865824F7C76}">
      <dsp:nvSpPr>
        <dsp:cNvPr id="0" name=""/>
        <dsp:cNvSpPr/>
      </dsp:nvSpPr>
      <dsp:spPr>
        <a:xfrm>
          <a:off x="5068118" y="0"/>
          <a:ext cx="2302371" cy="3142721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Implement our algorithms</a:t>
          </a:r>
        </a:p>
      </dsp:txBody>
      <dsp:txXfrm>
        <a:off x="5068118" y="1194233"/>
        <a:ext cx="2302371" cy="1885632"/>
      </dsp:txXfrm>
    </dsp:sp>
    <dsp:sp modelId="{349835F6-BDC6-4BAE-A361-D367ADA4A205}">
      <dsp:nvSpPr>
        <dsp:cNvPr id="0" name=""/>
        <dsp:cNvSpPr/>
      </dsp:nvSpPr>
      <dsp:spPr>
        <a:xfrm>
          <a:off x="5747895" y="314272"/>
          <a:ext cx="942816" cy="942816"/>
        </a:xfrm>
        <a:prstGeom prst="ellipse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885967" y="452344"/>
        <a:ext cx="666672" cy="666672"/>
      </dsp:txXfrm>
    </dsp:sp>
    <dsp:sp modelId="{2913875A-B058-433E-A4B0-9578C20745B8}">
      <dsp:nvSpPr>
        <dsp:cNvPr id="0" name=""/>
        <dsp:cNvSpPr/>
      </dsp:nvSpPr>
      <dsp:spPr>
        <a:xfrm>
          <a:off x="5068118" y="3142649"/>
          <a:ext cx="2302371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99E3A3-DA1C-444D-AE25-5307B4203394}">
      <dsp:nvSpPr>
        <dsp:cNvPr id="0" name=""/>
        <dsp:cNvSpPr/>
      </dsp:nvSpPr>
      <dsp:spPr>
        <a:xfrm>
          <a:off x="7600726" y="0"/>
          <a:ext cx="2302371" cy="3142721"/>
        </a:xfrm>
        <a:prstGeom prst="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502" tIns="330200" rIns="179502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Test and analyze our algorithms in different environments</a:t>
          </a:r>
        </a:p>
      </dsp:txBody>
      <dsp:txXfrm>
        <a:off x="7600726" y="1194233"/>
        <a:ext cx="2302371" cy="1885632"/>
      </dsp:txXfrm>
    </dsp:sp>
    <dsp:sp modelId="{D8161C45-B06B-4969-A729-CE4B4B2C47E9}">
      <dsp:nvSpPr>
        <dsp:cNvPr id="0" name=""/>
        <dsp:cNvSpPr/>
      </dsp:nvSpPr>
      <dsp:spPr>
        <a:xfrm>
          <a:off x="8280504" y="314272"/>
          <a:ext cx="942816" cy="942816"/>
        </a:xfrm>
        <a:prstGeom prst="ellipse">
          <a:avLst/>
        </a:prstGeom>
        <a:solidFill>
          <a:schemeClr val="accent3">
            <a:lumMod val="7500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3506" tIns="12700" rIns="7350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418576" y="452344"/>
        <a:ext cx="666672" cy="666672"/>
      </dsp:txXfrm>
    </dsp:sp>
    <dsp:sp modelId="{A54A3E98-CB5C-4219-BEED-DAA20113BCB5}">
      <dsp:nvSpPr>
        <dsp:cNvPr id="0" name=""/>
        <dsp:cNvSpPr/>
      </dsp:nvSpPr>
      <dsp:spPr>
        <a:xfrm>
          <a:off x="7600726" y="3142649"/>
          <a:ext cx="2302371" cy="7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48B61-511F-463F-9EE6-C02460133277}">
      <dsp:nvSpPr>
        <dsp:cNvPr id="0" name=""/>
        <dsp:cNvSpPr/>
      </dsp:nvSpPr>
      <dsp:spPr>
        <a:xfrm>
          <a:off x="872041" y="537957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90723-03C6-4412-967A-21DEC58E44CC}">
      <dsp:nvSpPr>
        <dsp:cNvPr id="0" name=""/>
        <dsp:cNvSpPr/>
      </dsp:nvSpPr>
      <dsp:spPr>
        <a:xfrm>
          <a:off x="307380" y="1772263"/>
          <a:ext cx="205331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Accomplishing the goals of the project</a:t>
          </a:r>
        </a:p>
      </dsp:txBody>
      <dsp:txXfrm>
        <a:off x="307380" y="1772263"/>
        <a:ext cx="2053312" cy="832500"/>
      </dsp:txXfrm>
    </dsp:sp>
    <dsp:sp modelId="{B9AF812E-7BE0-4595-A257-901ABB09F2DB}">
      <dsp:nvSpPr>
        <dsp:cNvPr id="0" name=""/>
        <dsp:cNvSpPr/>
      </dsp:nvSpPr>
      <dsp:spPr>
        <a:xfrm>
          <a:off x="3284683" y="537957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EB6E4-91FC-4489-884A-E8A07DC9B47C}">
      <dsp:nvSpPr>
        <dsp:cNvPr id="0" name=""/>
        <dsp:cNvSpPr/>
      </dsp:nvSpPr>
      <dsp:spPr>
        <a:xfrm>
          <a:off x="2720022" y="1772263"/>
          <a:ext cx="205331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Built a repository and instructions how to use it</a:t>
          </a:r>
        </a:p>
      </dsp:txBody>
      <dsp:txXfrm>
        <a:off x="2720022" y="1772263"/>
        <a:ext cx="2053312" cy="832500"/>
      </dsp:txXfrm>
    </dsp:sp>
    <dsp:sp modelId="{E52FEBCB-964E-4A77-A7FD-9A8F2C32C201}">
      <dsp:nvSpPr>
        <dsp:cNvPr id="0" name=""/>
        <dsp:cNvSpPr/>
      </dsp:nvSpPr>
      <dsp:spPr>
        <a:xfrm>
          <a:off x="5697325" y="537957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6620E-5FF9-4EFA-B3B9-5DC15646DDA3}">
      <dsp:nvSpPr>
        <dsp:cNvPr id="0" name=""/>
        <dsp:cNvSpPr/>
      </dsp:nvSpPr>
      <dsp:spPr>
        <a:xfrm>
          <a:off x="5132664" y="1772263"/>
          <a:ext cx="205331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Built a friendly infrastructure and GUI</a:t>
          </a:r>
        </a:p>
      </dsp:txBody>
      <dsp:txXfrm>
        <a:off x="5132664" y="1772263"/>
        <a:ext cx="2053312" cy="832500"/>
      </dsp:txXfrm>
    </dsp:sp>
    <dsp:sp modelId="{89940C55-4EE5-4B73-9884-3E053B42402A}">
      <dsp:nvSpPr>
        <dsp:cNvPr id="0" name=""/>
        <dsp:cNvSpPr/>
      </dsp:nvSpPr>
      <dsp:spPr>
        <a:xfrm>
          <a:off x="8109967" y="537957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E919B-9875-47CD-B12C-E235B48AF8EC}">
      <dsp:nvSpPr>
        <dsp:cNvPr id="0" name=""/>
        <dsp:cNvSpPr/>
      </dsp:nvSpPr>
      <dsp:spPr>
        <a:xfrm>
          <a:off x="7545307" y="1772263"/>
          <a:ext cx="2053312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Built and adapted new algorithms</a:t>
          </a:r>
        </a:p>
      </dsp:txBody>
      <dsp:txXfrm>
        <a:off x="7545307" y="1772263"/>
        <a:ext cx="2053312" cy="83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r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51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02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1959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54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9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93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7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4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6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36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1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2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4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dirty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6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10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FFmpeg_Logo_new.svg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16A415-9924-4F87-AC6D-7D1250A03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660" y="1021975"/>
            <a:ext cx="8791575" cy="1301673"/>
          </a:xfrm>
        </p:spPr>
        <p:txBody>
          <a:bodyPr>
            <a:normAutofit/>
          </a:bodyPr>
          <a:lstStyle/>
          <a:p>
            <a:pPr algn="l" rtl="0"/>
            <a:r>
              <a:rPr lang="en-US" sz="3400" dirty="0"/>
              <a:t>MPEG-DASH</a:t>
            </a:r>
            <a:br>
              <a:rPr lang="en-US" sz="3400" dirty="0"/>
            </a:br>
            <a:r>
              <a:rPr lang="en-US" sz="3400" dirty="0"/>
              <a:t>live-stream in an unstable environment</a:t>
            </a:r>
            <a:endParaRPr lang="he-IL" sz="3400" dirty="0"/>
          </a:p>
        </p:txBody>
      </p:sp>
      <p:pic>
        <p:nvPicPr>
          <p:cNvPr id="21" name="Picture 5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A5B4B399-5C1A-4CF2-96AF-42FFFB5F0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44" b="37626"/>
          <a:stretch/>
        </p:blipFill>
        <p:spPr>
          <a:xfrm>
            <a:off x="2600701" y="833717"/>
            <a:ext cx="9332693" cy="45029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2733801-BDD8-472E-9DE4-55E5CE984D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alphaModFix amt="80000"/>
          </a:blip>
          <a:srcRect t="11097"/>
          <a:stretch/>
        </p:blipFill>
        <p:spPr>
          <a:xfrm>
            <a:off x="400086" y="168664"/>
            <a:ext cx="4974253" cy="809988"/>
          </a:xfrm>
          <a:prstGeom prst="rect">
            <a:avLst/>
          </a:prstGeom>
          <a:solidFill>
            <a:schemeClr val="tx2">
              <a:lumMod val="75000"/>
              <a:alpha val="0"/>
            </a:schemeClr>
          </a:solidFill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81E6F97-0AF8-4227-8C12-4C5C52CFC17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80000"/>
          </a:blip>
          <a:stretch>
            <a:fillRect/>
          </a:stretch>
        </p:blipFill>
        <p:spPr>
          <a:xfrm>
            <a:off x="6517632" y="168664"/>
            <a:ext cx="5172635" cy="811695"/>
          </a:xfrm>
          <a:prstGeom prst="rect">
            <a:avLst/>
          </a:prstGeom>
        </p:spPr>
      </p:pic>
      <p:sp>
        <p:nvSpPr>
          <p:cNvPr id="10" name="Instructors">
            <a:extLst>
              <a:ext uri="{FF2B5EF4-FFF2-40B4-BE49-F238E27FC236}">
                <a16:creationId xmlns:a16="http://schemas.microsoft.com/office/drawing/2014/main" id="{9B923D34-DF4B-449D-A84F-748DCAE35118}"/>
              </a:ext>
            </a:extLst>
          </p:cNvPr>
          <p:cNvSpPr txBox="1"/>
          <p:nvPr/>
        </p:nvSpPr>
        <p:spPr>
          <a:xfrm>
            <a:off x="6898632" y="5958769"/>
            <a:ext cx="491523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Instructors: </a:t>
            </a:r>
          </a:p>
          <a:p>
            <a:pPr algn="ctr"/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Itzik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Ashkenazi,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Aviel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Glam (Rafael)</a:t>
            </a: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Students">
            <a:extLst>
              <a:ext uri="{FF2B5EF4-FFF2-40B4-BE49-F238E27FC236}">
                <a16:creationId xmlns:a16="http://schemas.microsoft.com/office/drawing/2014/main" id="{4527CE26-50BF-44E3-88D9-342CBC6D2D81}"/>
              </a:ext>
            </a:extLst>
          </p:cNvPr>
          <p:cNvSpPr/>
          <p:nvPr/>
        </p:nvSpPr>
        <p:spPr>
          <a:xfrm>
            <a:off x="3051844" y="5958769"/>
            <a:ext cx="2700546" cy="6463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 Members:</a:t>
            </a:r>
          </a:p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Avraham Ayaso,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Lavy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Raz</a:t>
            </a:r>
            <a:endParaRPr lang="he-I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1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B4CAB3B-A98C-47CE-8556-D6832364F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6530" y="1137621"/>
            <a:ext cx="4577297" cy="4577297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D2C25D-9254-4B04-AF74-4A4EAEFC7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b="1" dirty="0"/>
              <a:t>Our Research</a:t>
            </a:r>
            <a:endParaRPr lang="he-IL" sz="3600" b="1" dirty="0"/>
          </a:p>
        </p:txBody>
      </p:sp>
    </p:spTree>
    <p:extLst>
      <p:ext uri="{BB962C8B-B14F-4D97-AF65-F5344CB8AC3E}">
        <p14:creationId xmlns:p14="http://schemas.microsoft.com/office/powerpoint/2010/main" val="3134589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3DA78C1-4BE8-4E21-8653-094476AE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Work assumptions</a:t>
            </a:r>
            <a:endParaRPr lang="he-IL" dirty="0"/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A05903BA-A5C3-460E-9089-B01CFBCD8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38165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8756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8BD864E-C5A7-442F-91F5-3DDB865B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800"/>
              <a:t>Open sources</a:t>
            </a:r>
          </a:p>
        </p:txBody>
      </p:sp>
      <p:pic>
        <p:nvPicPr>
          <p:cNvPr id="125" name="Picture 2" descr="Image result for nodejs">
            <a:extLst>
              <a:ext uri="{FF2B5EF4-FFF2-40B4-BE49-F238E27FC236}">
                <a16:creationId xmlns:a16="http://schemas.microsoft.com/office/drawing/2014/main" id="{A1B18B8A-5C1B-44A2-B480-D3E03F0A0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1314" y="1805642"/>
            <a:ext cx="2446693" cy="1498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wondershaper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699B922-0792-40A5-9F7F-0C5301185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76"/>
          <a:stretch/>
        </p:blipFill>
        <p:spPr>
          <a:xfrm>
            <a:off x="3568874" y="2226928"/>
            <a:ext cx="2446693" cy="64526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3" name="gpac logo" descr="תמונה שמכילה אדום&#10;&#10;התיאור נוצר באופן אוטומטי">
            <a:extLst>
              <a:ext uri="{FF2B5EF4-FFF2-40B4-BE49-F238E27FC236}">
                <a16:creationId xmlns:a16="http://schemas.microsoft.com/office/drawing/2014/main" id="{23A7EE08-66B6-4525-88AA-F5D63A7C0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434" y="2133621"/>
            <a:ext cx="2446693" cy="83187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4" name="ffmpeg" descr="תמונה שמכילה שעון&#10;&#10;התיאור נוצר באופן אוטומטי">
            <a:extLst>
              <a:ext uri="{FF2B5EF4-FFF2-40B4-BE49-F238E27FC236}">
                <a16:creationId xmlns:a16="http://schemas.microsoft.com/office/drawing/2014/main" id="{A3BBACE8-0639-429C-A0C8-2565CB8AD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83994" y="2222314"/>
            <a:ext cx="2446693" cy="654490"/>
          </a:xfrm>
          <a:prstGeom prst="round2DiagRect">
            <a:avLst>
              <a:gd name="adj1" fmla="val 5608"/>
              <a:gd name="adj2" fmla="val 0"/>
            </a:avLst>
          </a:prstGeom>
          <a:solidFill>
            <a:schemeClr val="accent6">
              <a:lumMod val="40000"/>
              <a:lumOff val="60000"/>
              <a:alpha val="85000"/>
            </a:schemeClr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7206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463A7F-E5D0-4B07-9B21-8BD84107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WORK METHODOLOGY</a:t>
            </a:r>
            <a:endParaRPr lang="he-IL" dirty="0"/>
          </a:p>
        </p:txBody>
      </p:sp>
      <p:graphicFrame>
        <p:nvGraphicFramePr>
          <p:cNvPr id="72" name="מציין מיקום תוכן 2">
            <a:extLst>
              <a:ext uri="{FF2B5EF4-FFF2-40B4-BE49-F238E27FC236}">
                <a16:creationId xmlns:a16="http://schemas.microsoft.com/office/drawing/2014/main" id="{5432E1AA-17F9-4F13-B88E-B91B150BC8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927517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5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99E7D3-27FC-4518-81D6-53BEBCD3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3779"/>
          </a:xfrm>
        </p:spPr>
        <p:txBody>
          <a:bodyPr/>
          <a:lstStyle/>
          <a:p>
            <a:pPr algn="l"/>
            <a:r>
              <a:rPr lang="en-US" dirty="0"/>
              <a:t>KPI - KEY PERFORMANCE INDICATOR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C57C3A-57A9-473F-99B8-827C1DD0A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>
                <a:sym typeface="Symbol" panose="05050102010706020507" pitchFamily="18" charset="2"/>
              </a:rPr>
              <a:t> - measures the theoretical utilization of our algorithms.</a:t>
            </a:r>
          </a:p>
          <a:p>
            <a:pPr lvl="1" algn="l" rtl="0"/>
            <a:r>
              <a:rPr lang="en-US" sz="2400" dirty="0">
                <a:sym typeface="Symbol" panose="05050102010706020507" pitchFamily="18" charset="2"/>
              </a:rPr>
              <a:t>The algorithm prediction vs. the actual download rate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F544CCD0-FB6D-40B7-85F6-0D4871EB2986}"/>
              </a:ext>
            </a:extLst>
          </p:cNvPr>
          <p:cNvSpPr/>
          <p:nvPr/>
        </p:nvSpPr>
        <p:spPr>
          <a:xfrm>
            <a:off x="1039779" y="1678820"/>
            <a:ext cx="15859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MOTIVE: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45561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Group 81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FC9F2BAA-9AC0-46AD-9D70-62D615EF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900" y="432764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400" dirty="0"/>
              <a:t>KPI – KEY PERFORMANCE INDICATOR</a:t>
            </a:r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BA23BB06-DA17-4AF9-A9C7-B1B0FA98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0" y="1734439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rtl="0">
              <a:buNone/>
            </a:pPr>
            <a:r>
              <a:rPr lang="en-US" sz="2000" cap="all" dirty="0">
                <a:sym typeface="Symbol" panose="05050102010706020507" pitchFamily="18" charset="2"/>
              </a:rPr>
              <a:t>  = PREDICTED_DL_RATE/ACTUAL_DL_RATE</a:t>
            </a:r>
            <a:endParaRPr lang="en-US" sz="2000" cap="all" dirty="0"/>
          </a:p>
        </p:txBody>
      </p:sp>
      <p:pic>
        <p:nvPicPr>
          <p:cNvPr id="12" name="תמונה 11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88F005CD-9C92-47A3-9B2E-816FF72F4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r="6000" b="-2"/>
          <a:stretch/>
        </p:blipFill>
        <p:spPr>
          <a:xfrm>
            <a:off x="3060053" y="2366963"/>
            <a:ext cx="6724360" cy="37182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729148A8-CA76-4614-802C-5F579CA5AC6E}"/>
              </a:ext>
            </a:extLst>
          </p:cNvPr>
          <p:cNvSpPr txBox="1">
            <a:spLocks/>
          </p:cNvSpPr>
          <p:nvPr/>
        </p:nvSpPr>
        <p:spPr>
          <a:xfrm>
            <a:off x="1385888" y="-263048"/>
            <a:ext cx="7516813" cy="19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35537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99E7D3-27FC-4518-81D6-53BEBCD3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3779"/>
          </a:xfrm>
        </p:spPr>
        <p:txBody>
          <a:bodyPr/>
          <a:lstStyle/>
          <a:p>
            <a:pPr algn="l"/>
            <a:r>
              <a:rPr lang="en-US" dirty="0"/>
              <a:t>KPI - KEY PERFORMANCE INDICATOR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6C57C3A-57A9-473F-99B8-827C1DD0A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dirty="0">
                <a:sym typeface="Symbol" panose="05050102010706020507" pitchFamily="18" charset="2"/>
              </a:rPr>
              <a:t> - measures the practical utilization of our algorithms:</a:t>
            </a:r>
          </a:p>
          <a:p>
            <a:pPr lvl="1" algn="l" rtl="0"/>
            <a:r>
              <a:rPr lang="en-US" sz="2400" dirty="0">
                <a:sym typeface="Symbol" panose="05050102010706020507" pitchFamily="18" charset="2"/>
              </a:rPr>
              <a:t>The requested BW vs. the optimal BW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F544CCD0-FB6D-40B7-85F6-0D4871EB2986}"/>
              </a:ext>
            </a:extLst>
          </p:cNvPr>
          <p:cNvSpPr/>
          <p:nvPr/>
        </p:nvSpPr>
        <p:spPr>
          <a:xfrm>
            <a:off x="1039779" y="1678820"/>
            <a:ext cx="15859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MOTIVE: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097692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Group 81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4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FC9F2BAA-9AC0-46AD-9D70-62D615EF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900" y="432764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400" dirty="0"/>
              <a:t>KPI – KEY PERFORMANCE INDICATOR</a:t>
            </a:r>
          </a:p>
        </p:txBody>
      </p: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BA23BB06-DA17-4AF9-A9C7-B1B0FA98E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900" y="1734439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rtl="0">
              <a:buNone/>
            </a:pPr>
            <a:r>
              <a:rPr lang="en-US" sz="2000" dirty="0">
                <a:sym typeface="Symbol" panose="05050102010706020507" pitchFamily="18" charset="2"/>
              </a:rPr>
              <a:t> = REQUESTED_BW / OPTIMAL_BW</a:t>
            </a:r>
            <a:endParaRPr lang="en-US" sz="2000" cap="all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88F005CD-9C92-47A3-9B2E-816FF72F4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2935" y="2363640"/>
            <a:ext cx="6913221" cy="358993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729148A8-CA76-4614-802C-5F579CA5AC6E}"/>
              </a:ext>
            </a:extLst>
          </p:cNvPr>
          <p:cNvSpPr txBox="1">
            <a:spLocks/>
          </p:cNvSpPr>
          <p:nvPr/>
        </p:nvSpPr>
        <p:spPr>
          <a:xfrm>
            <a:off x="1385888" y="-263048"/>
            <a:ext cx="7516813" cy="193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70660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E0A23EFC-799C-4035-BCE6-51D783E4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8" y="1215496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400"/>
              <a:t>Implemented algorithms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89B09C-7C54-48C9-8E77-8D4E3C2AF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81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DCD96C-5F50-479D-A9D4-890E4CF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b="1" u="sng" dirty="0"/>
              <a:t>rate </a:t>
            </a:r>
            <a:r>
              <a:rPr lang="en-US" b="1" u="sng" dirty="0" err="1"/>
              <a:t>AdaptATION</a:t>
            </a:r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99D3FAC-7F90-4807-BD3F-A400F63E32D4}"/>
              </a:ext>
            </a:extLst>
          </p:cNvPr>
          <p:cNvSpPr txBox="1"/>
          <p:nvPr/>
        </p:nvSpPr>
        <p:spPr>
          <a:xfrm>
            <a:off x="979042" y="1645502"/>
            <a:ext cx="4722675" cy="796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200" dirty="0">
                <a:sym typeface="Symbol" panose="05050102010706020507" pitchFamily="18" charset="2"/>
              </a:rPr>
              <a:t>Predicts based on last </a:t>
            </a:r>
            <a:r>
              <a:rPr lang="en-US" sz="2200" dirty="0"/>
              <a:t>download rate</a:t>
            </a:r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6AC10EFA-B737-4B3A-A665-EF5E471DC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972" y="2369313"/>
            <a:ext cx="7993991" cy="3996996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D39AADC-5158-445C-AE22-EB3C672B578D}"/>
              </a:ext>
            </a:extLst>
          </p:cNvPr>
          <p:cNvSpPr txBox="1"/>
          <p:nvPr/>
        </p:nvSpPr>
        <p:spPr>
          <a:xfrm>
            <a:off x="6490285" y="1597770"/>
            <a:ext cx="4552707" cy="892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200" dirty="0"/>
              <a:t>More prone to fail in live streaming.</a:t>
            </a:r>
          </a:p>
        </p:txBody>
      </p:sp>
    </p:spTree>
    <p:extLst>
      <p:ext uri="{BB962C8B-B14F-4D97-AF65-F5344CB8AC3E}">
        <p14:creationId xmlns:p14="http://schemas.microsoft.com/office/powerpoint/2010/main" val="11207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41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2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F9B0C885-AD49-4D15-9B99-7A31FE7B5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800"/>
              <a:t>Background</a:t>
            </a:r>
          </a:p>
        </p:txBody>
      </p:sp>
      <p:sp>
        <p:nvSpPr>
          <p:cNvPr id="196" name="Round Diagonal Corner Rectangle 6">
            <a:extLst>
              <a:ext uri="{FF2B5EF4-FFF2-40B4-BE49-F238E27FC236}">
                <a16:creationId xmlns:a16="http://schemas.microsoft.com/office/drawing/2014/main" id="{246A7EF2-16E5-4AFD-A0D3-326F3B1FE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30F57E76-8A39-413C-B4A3-FA3B0F068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2340" y="1835935"/>
            <a:ext cx="3178638" cy="31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89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DCD96C-5F50-479D-A9D4-890E4CF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b="1" u="sng" dirty="0"/>
              <a:t>Buffer Regulation</a:t>
            </a:r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99D3FAC-7F90-4807-BD3F-A400F63E32D4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endParaRPr lang="en-US" sz="2200" dirty="0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6ED59A1-3297-4FD8-8601-09C62B5D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87916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/>
              <a:t>Our priority is to maintain tolerable delay in live stream over quality.</a:t>
            </a:r>
          </a:p>
          <a:p>
            <a:pPr marL="0" indent="0" algn="l" rtl="0">
              <a:buNone/>
            </a:pPr>
            <a:r>
              <a:rPr lang="en-US" dirty="0"/>
              <a:t>We achieve that by regulating the client’s buffer, which holds the segments that are yet to be played.</a:t>
            </a:r>
          </a:p>
        </p:txBody>
      </p:sp>
    </p:spTree>
    <p:extLst>
      <p:ext uri="{BB962C8B-B14F-4D97-AF65-F5344CB8AC3E}">
        <p14:creationId xmlns:p14="http://schemas.microsoft.com/office/powerpoint/2010/main" val="71040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BCB9EC-6E21-483E-9C43-E4684609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 rtl="0"/>
            <a:r>
              <a:rPr lang="en-US" b="1" u="sng" dirty="0"/>
              <a:t>AIMD </a:t>
            </a:r>
            <a:br>
              <a:rPr lang="en-US" b="1" u="sng" dirty="0"/>
            </a:br>
            <a:r>
              <a:rPr lang="en-US" b="1" u="sng" dirty="0"/>
              <a:t>(Additive Increase Multiplicative Decrease)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07147D-61D9-488A-B3D2-1AA51F05B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098" y="1610527"/>
            <a:ext cx="3163160" cy="1182848"/>
          </a:xfrm>
        </p:spPr>
        <p:txBody>
          <a:bodyPr anchor="ctr">
            <a:normAutofit/>
          </a:bodyPr>
          <a:lstStyle/>
          <a:p>
            <a:pPr algn="l" rtl="0">
              <a:lnSpc>
                <a:spcPct val="110000"/>
              </a:lnSpc>
            </a:pPr>
            <a:r>
              <a:rPr lang="en-US" sz="2000" dirty="0">
                <a:sym typeface="Symbol" panose="05050102010706020507" pitchFamily="18" charset="2"/>
              </a:rPr>
              <a:t>Based on TCP protocol</a:t>
            </a:r>
          </a:p>
        </p:txBody>
      </p:sp>
      <p:pic>
        <p:nvPicPr>
          <p:cNvPr id="44" name="תמונה 43">
            <a:extLst>
              <a:ext uri="{FF2B5EF4-FFF2-40B4-BE49-F238E27FC236}">
                <a16:creationId xmlns:a16="http://schemas.microsoft.com/office/drawing/2014/main" id="{EC78842E-A628-4ADB-99D7-8ACF3EE04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9514" y="2499919"/>
            <a:ext cx="7760603" cy="388030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מציין מיקום תוכן 2">
            <a:extLst>
              <a:ext uri="{FF2B5EF4-FFF2-40B4-BE49-F238E27FC236}">
                <a16:creationId xmlns:a16="http://schemas.microsoft.com/office/drawing/2014/main" id="{58105516-2068-4EE3-AFC8-58CFB1A7F052}"/>
              </a:ext>
            </a:extLst>
          </p:cNvPr>
          <p:cNvSpPr txBox="1">
            <a:spLocks/>
          </p:cNvSpPr>
          <p:nvPr/>
        </p:nvSpPr>
        <p:spPr>
          <a:xfrm>
            <a:off x="7249756" y="1610527"/>
            <a:ext cx="3163160" cy="118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10000"/>
              </a:lnSpc>
            </a:pPr>
            <a:r>
              <a:rPr lang="en-US" sz="2000" dirty="0">
                <a:sym typeface="Symbol" panose="05050102010706020507" pitchFamily="18" charset="2"/>
              </a:rPr>
              <a:t>Conservative algorithm</a:t>
            </a:r>
          </a:p>
        </p:txBody>
      </p:sp>
    </p:spTree>
    <p:extLst>
      <p:ext uri="{BB962C8B-B14F-4D97-AF65-F5344CB8AC3E}">
        <p14:creationId xmlns:p14="http://schemas.microsoft.com/office/powerpoint/2010/main" val="226099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DCD96C-5F50-479D-A9D4-890E4CF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b="1" u="sng" dirty="0"/>
              <a:t>MOVING MEDIAN</a:t>
            </a:r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99D3FAC-7F90-4807-BD3F-A400F63E32D4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sz="2200" dirty="0">
              <a:sym typeface="Symbol" panose="05050102010706020507" pitchFamily="18" charset="2"/>
            </a:endParaRPr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6AC10EFA-B737-4B3A-A665-EF5E471DC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9193" y="2359627"/>
            <a:ext cx="7939544" cy="396977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B5625F5B-EBEB-4B0B-9E8E-1A9F30532B24}"/>
              </a:ext>
            </a:extLst>
          </p:cNvPr>
          <p:cNvSpPr txBox="1">
            <a:spLocks/>
          </p:cNvSpPr>
          <p:nvPr/>
        </p:nvSpPr>
        <p:spPr>
          <a:xfrm>
            <a:off x="2139193" y="1719970"/>
            <a:ext cx="3261649" cy="695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10000"/>
              </a:lnSpc>
            </a:pPr>
            <a:r>
              <a:rPr lang="en-US" sz="2200" dirty="0">
                <a:sym typeface="Symbol" panose="05050102010706020507" pitchFamily="18" charset="2"/>
              </a:rPr>
              <a:t>Based on statistics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94769E79-7FD8-4D16-9D46-66EAF4DAC5CC}"/>
              </a:ext>
            </a:extLst>
          </p:cNvPr>
          <p:cNvSpPr txBox="1">
            <a:spLocks/>
          </p:cNvSpPr>
          <p:nvPr/>
        </p:nvSpPr>
        <p:spPr>
          <a:xfrm>
            <a:off x="6613949" y="1657165"/>
            <a:ext cx="3464788" cy="820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10000"/>
              </a:lnSpc>
            </a:pPr>
            <a:r>
              <a:rPr lang="en-US" sz="2200" dirty="0">
                <a:sym typeface="Symbol" panose="05050102010706020507" pitchFamily="18" charset="2"/>
              </a:rPr>
              <a:t>Non-conservative algorithm</a:t>
            </a:r>
          </a:p>
        </p:txBody>
      </p:sp>
    </p:spTree>
    <p:extLst>
      <p:ext uri="{BB962C8B-B14F-4D97-AF65-F5344CB8AC3E}">
        <p14:creationId xmlns:p14="http://schemas.microsoft.com/office/powerpoint/2010/main" val="262242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" name="Group 307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309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0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3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7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9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2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3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4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5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6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7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8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9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2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3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4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5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6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7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8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9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0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5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3B471BDA-CF9A-4D5A-968B-40FC59D41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80" name="Rectangle 479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1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7BF72655-5862-465F-9853-46117537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800"/>
              <a:t>Presentation</a:t>
            </a:r>
          </a:p>
        </p:txBody>
      </p:sp>
      <p:pic>
        <p:nvPicPr>
          <p:cNvPr id="4" name="Picture 3" descr="תמונה שמכילה מקורה, שולחן, כסא, סצינה&#10;&#10;התיאור נוצר באופן אוטומטי">
            <a:extLst>
              <a:ext uri="{FF2B5EF4-FFF2-40B4-BE49-F238E27FC236}">
                <a16:creationId xmlns:a16="http://schemas.microsoft.com/office/drawing/2014/main" id="{2AA61CDB-7815-42CF-87E8-A14C05303C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1" r="20230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483" name="Group 482">
            <a:extLst>
              <a:ext uri="{FF2B5EF4-FFF2-40B4-BE49-F238E27FC236}">
                <a16:creationId xmlns:a16="http://schemas.microsoft.com/office/drawing/2014/main" id="{C5A2BA54-1CB5-4D78-833D-4DE99D4CF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84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5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6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7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8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5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6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7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8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9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0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1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2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3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6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7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8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9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0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1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2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3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4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5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6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7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8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9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0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1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2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3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4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5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6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7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8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9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0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1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2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3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4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5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6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7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ECC60EEE-AABB-4099-9403-8A4CDD573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540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1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2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3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4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5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6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7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8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9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121306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DCD96C-5F50-479D-A9D4-890E4CF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b="1" u="sng" dirty="0"/>
              <a:t>results</a:t>
            </a:r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99D3FAC-7F90-4807-BD3F-A400F63E32D4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endParaRPr lang="en-US" sz="2200" dirty="0"/>
          </a:p>
        </p:txBody>
      </p:sp>
      <p:graphicFrame>
        <p:nvGraphicFramePr>
          <p:cNvPr id="3" name="טבלה 5">
            <a:extLst>
              <a:ext uri="{FF2B5EF4-FFF2-40B4-BE49-F238E27FC236}">
                <a16:creationId xmlns:a16="http://schemas.microsoft.com/office/drawing/2014/main" id="{724B2E6E-34E2-4824-A951-8541A176E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920252"/>
              </p:ext>
            </p:extLst>
          </p:nvPr>
        </p:nvGraphicFramePr>
        <p:xfrm>
          <a:off x="874051" y="2270783"/>
          <a:ext cx="10864830" cy="3537441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392482">
                  <a:extLst>
                    <a:ext uri="{9D8B030D-6E8A-4147-A177-3AD203B41FA5}">
                      <a16:colId xmlns:a16="http://schemas.microsoft.com/office/drawing/2014/main" val="1318973077"/>
                    </a:ext>
                  </a:extLst>
                </a:gridCol>
                <a:gridCol w="1630614">
                  <a:extLst>
                    <a:ext uri="{9D8B030D-6E8A-4147-A177-3AD203B41FA5}">
                      <a16:colId xmlns:a16="http://schemas.microsoft.com/office/drawing/2014/main" val="2252139234"/>
                    </a:ext>
                  </a:extLst>
                </a:gridCol>
                <a:gridCol w="1630614">
                  <a:extLst>
                    <a:ext uri="{9D8B030D-6E8A-4147-A177-3AD203B41FA5}">
                      <a16:colId xmlns:a16="http://schemas.microsoft.com/office/drawing/2014/main" val="2162948822"/>
                    </a:ext>
                  </a:extLst>
                </a:gridCol>
                <a:gridCol w="1630614">
                  <a:extLst>
                    <a:ext uri="{9D8B030D-6E8A-4147-A177-3AD203B41FA5}">
                      <a16:colId xmlns:a16="http://schemas.microsoft.com/office/drawing/2014/main" val="3507636095"/>
                    </a:ext>
                  </a:extLst>
                </a:gridCol>
                <a:gridCol w="802704">
                  <a:extLst>
                    <a:ext uri="{9D8B030D-6E8A-4147-A177-3AD203B41FA5}">
                      <a16:colId xmlns:a16="http://schemas.microsoft.com/office/drawing/2014/main" val="3184138085"/>
                    </a:ext>
                  </a:extLst>
                </a:gridCol>
                <a:gridCol w="802704">
                  <a:extLst>
                    <a:ext uri="{9D8B030D-6E8A-4147-A177-3AD203B41FA5}">
                      <a16:colId xmlns:a16="http://schemas.microsoft.com/office/drawing/2014/main" val="3751354969"/>
                    </a:ext>
                  </a:extLst>
                </a:gridCol>
                <a:gridCol w="802704">
                  <a:extLst>
                    <a:ext uri="{9D8B030D-6E8A-4147-A177-3AD203B41FA5}">
                      <a16:colId xmlns:a16="http://schemas.microsoft.com/office/drawing/2014/main" val="3349710718"/>
                    </a:ext>
                  </a:extLst>
                </a:gridCol>
                <a:gridCol w="2172394">
                  <a:extLst>
                    <a:ext uri="{9D8B030D-6E8A-4147-A177-3AD203B41FA5}">
                      <a16:colId xmlns:a16="http://schemas.microsoft.com/office/drawing/2014/main" val="254747686"/>
                    </a:ext>
                  </a:extLst>
                </a:gridCol>
              </a:tblGrid>
              <a:tr h="434671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PREF.ALG</a:t>
                      </a:r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MOVING-MEDIAN</a:t>
                      </a:r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AIMD</a:t>
                      </a:r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706264"/>
                  </a:ext>
                </a:extLst>
              </a:tr>
              <a:tr h="92941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#segments=30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#segments=20</a:t>
                      </a:r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#segments=10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ym typeface="Symbol" panose="05050102010706020507" pitchFamily="18" charset="2"/>
                        </a:rPr>
                        <a:t>=15</a:t>
                      </a:r>
                      <a:r>
                        <a:rPr lang="he-IL" dirty="0">
                          <a:sym typeface="Symbol" panose="05050102010706020507" pitchFamily="18" charset="2"/>
                        </a:rPr>
                        <a:t>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ym typeface="Symbol" panose="05050102010706020507" pitchFamily="18" charset="2"/>
                        </a:rPr>
                        <a:t>=10</a:t>
                      </a:r>
                      <a:r>
                        <a:rPr lang="he-IL" dirty="0">
                          <a:sym typeface="Symbol" panose="05050102010706020507" pitchFamily="18" charset="2"/>
                        </a:rPr>
                        <a:t>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ym typeface="Symbol" panose="05050102010706020507" pitchFamily="18" charset="2"/>
                        </a:rPr>
                        <a:t>=5</a:t>
                      </a:r>
                      <a:r>
                        <a:rPr lang="he-IL" dirty="0">
                          <a:sym typeface="Symbol" panose="05050102010706020507" pitchFamily="18" charset="2"/>
                        </a:rPr>
                        <a:t>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Parameter</a:t>
                      </a:r>
                      <a:br>
                        <a:rPr lang="en-US" dirty="0"/>
                      </a:br>
                      <a:endParaRPr lang="en-US" dirty="0"/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Environment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372483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MEDIAN (30)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88.51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75.69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85.19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72.75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74.37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72.27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Static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57215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AIMD (15)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75.46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83.82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80.06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94.81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91.42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74.93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Quasi-static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60805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(10)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72.11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88.39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95.73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64.39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70.34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55.09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Dynamic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222105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(10)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86.82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74.42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86.96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83.37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79.8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56.22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Bursty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18808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(30)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82.3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71.48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62.49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65.05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71.48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42.82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Noisy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677678"/>
                  </a:ext>
                </a:extLst>
              </a:tr>
            </a:tbl>
          </a:graphicData>
        </a:graphic>
      </p:graphicFrame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44975637-E04C-40FB-8325-B46B368D97C5}"/>
              </a:ext>
            </a:extLst>
          </p:cNvPr>
          <p:cNvSpPr txBox="1">
            <a:spLocks/>
          </p:cNvSpPr>
          <p:nvPr/>
        </p:nvSpPr>
        <p:spPr>
          <a:xfrm>
            <a:off x="940654" y="1679574"/>
            <a:ext cx="9905999" cy="493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dirty="0">
                <a:sym typeface="Symbol" panose="05050102010706020507" pitchFamily="18" charset="2"/>
              </a:rPr>
              <a:t> - theoretical utilization (%)</a:t>
            </a:r>
          </a:p>
        </p:txBody>
      </p:sp>
    </p:spTree>
    <p:extLst>
      <p:ext uri="{BB962C8B-B14F-4D97-AF65-F5344CB8AC3E}">
        <p14:creationId xmlns:p14="http://schemas.microsoft.com/office/powerpoint/2010/main" val="322847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DCD96C-5F50-479D-A9D4-890E4CF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b="1" u="sng" dirty="0"/>
              <a:t>results</a:t>
            </a:r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99D3FAC-7F90-4807-BD3F-A400F63E32D4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endParaRPr lang="en-US" sz="2200" dirty="0"/>
          </a:p>
        </p:txBody>
      </p:sp>
      <p:graphicFrame>
        <p:nvGraphicFramePr>
          <p:cNvPr id="3" name="טבלה 5">
            <a:extLst>
              <a:ext uri="{FF2B5EF4-FFF2-40B4-BE49-F238E27FC236}">
                <a16:creationId xmlns:a16="http://schemas.microsoft.com/office/drawing/2014/main" id="{724B2E6E-34E2-4824-A951-8541A176E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8273"/>
              </p:ext>
            </p:extLst>
          </p:nvPr>
        </p:nvGraphicFramePr>
        <p:xfrm>
          <a:off x="874051" y="2270783"/>
          <a:ext cx="10864830" cy="3537441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392482">
                  <a:extLst>
                    <a:ext uri="{9D8B030D-6E8A-4147-A177-3AD203B41FA5}">
                      <a16:colId xmlns:a16="http://schemas.microsoft.com/office/drawing/2014/main" val="1318973077"/>
                    </a:ext>
                  </a:extLst>
                </a:gridCol>
                <a:gridCol w="1630614">
                  <a:extLst>
                    <a:ext uri="{9D8B030D-6E8A-4147-A177-3AD203B41FA5}">
                      <a16:colId xmlns:a16="http://schemas.microsoft.com/office/drawing/2014/main" val="2252139234"/>
                    </a:ext>
                  </a:extLst>
                </a:gridCol>
                <a:gridCol w="1630614">
                  <a:extLst>
                    <a:ext uri="{9D8B030D-6E8A-4147-A177-3AD203B41FA5}">
                      <a16:colId xmlns:a16="http://schemas.microsoft.com/office/drawing/2014/main" val="2162948822"/>
                    </a:ext>
                  </a:extLst>
                </a:gridCol>
                <a:gridCol w="1630614">
                  <a:extLst>
                    <a:ext uri="{9D8B030D-6E8A-4147-A177-3AD203B41FA5}">
                      <a16:colId xmlns:a16="http://schemas.microsoft.com/office/drawing/2014/main" val="3507636095"/>
                    </a:ext>
                  </a:extLst>
                </a:gridCol>
                <a:gridCol w="802704">
                  <a:extLst>
                    <a:ext uri="{9D8B030D-6E8A-4147-A177-3AD203B41FA5}">
                      <a16:colId xmlns:a16="http://schemas.microsoft.com/office/drawing/2014/main" val="3184138085"/>
                    </a:ext>
                  </a:extLst>
                </a:gridCol>
                <a:gridCol w="802704">
                  <a:extLst>
                    <a:ext uri="{9D8B030D-6E8A-4147-A177-3AD203B41FA5}">
                      <a16:colId xmlns:a16="http://schemas.microsoft.com/office/drawing/2014/main" val="3751354969"/>
                    </a:ext>
                  </a:extLst>
                </a:gridCol>
                <a:gridCol w="802704">
                  <a:extLst>
                    <a:ext uri="{9D8B030D-6E8A-4147-A177-3AD203B41FA5}">
                      <a16:colId xmlns:a16="http://schemas.microsoft.com/office/drawing/2014/main" val="3349710718"/>
                    </a:ext>
                  </a:extLst>
                </a:gridCol>
                <a:gridCol w="2172394">
                  <a:extLst>
                    <a:ext uri="{9D8B030D-6E8A-4147-A177-3AD203B41FA5}">
                      <a16:colId xmlns:a16="http://schemas.microsoft.com/office/drawing/2014/main" val="254747686"/>
                    </a:ext>
                  </a:extLst>
                </a:gridCol>
              </a:tblGrid>
              <a:tr h="434671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PREF.ALG</a:t>
                      </a:r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MOVING-MEDIAN</a:t>
                      </a:r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AIMD</a:t>
                      </a:r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706264"/>
                  </a:ext>
                </a:extLst>
              </a:tr>
              <a:tr h="92941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#segments=30</a:t>
                      </a:r>
                      <a:endParaRPr lang="he-IL" dirty="0"/>
                    </a:p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#segments=20</a:t>
                      </a:r>
                      <a:endParaRPr lang="he-IL" dirty="0"/>
                    </a:p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#segments=10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ym typeface="Symbol" panose="05050102010706020507" pitchFamily="18" charset="2"/>
                        </a:rPr>
                        <a:t>=15</a:t>
                      </a:r>
                      <a:r>
                        <a:rPr lang="he-IL" dirty="0">
                          <a:sym typeface="Symbol" panose="05050102010706020507" pitchFamily="18" charset="2"/>
                        </a:rPr>
                        <a:t>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ym typeface="Symbol" panose="05050102010706020507" pitchFamily="18" charset="2"/>
                        </a:rPr>
                        <a:t>=10</a:t>
                      </a:r>
                      <a:r>
                        <a:rPr lang="he-IL" dirty="0">
                          <a:sym typeface="Symbol" panose="05050102010706020507" pitchFamily="18" charset="2"/>
                        </a:rPr>
                        <a:t>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ym typeface="Symbol" panose="05050102010706020507" pitchFamily="18" charset="2"/>
                        </a:rPr>
                        <a:t>=5</a:t>
                      </a:r>
                      <a:r>
                        <a:rPr lang="he-IL" dirty="0">
                          <a:sym typeface="Symbol" panose="05050102010706020507" pitchFamily="18" charset="2"/>
                        </a:rPr>
                        <a:t>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Parameter</a:t>
                      </a:r>
                      <a:endParaRPr lang="he-IL" dirty="0"/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Environment</a:t>
                      </a:r>
                    </a:p>
                  </a:txBody>
                  <a:tcP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372483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MEDIAN (30)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77.11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67.6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70.8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49.3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52.31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54.19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Static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57215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(10)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65.21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64.74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67.52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62.08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61.63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50.61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Quasi-static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60805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(10)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60.88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66.94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68.54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44.5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49.94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40.1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Dynamic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222105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AIMD (15)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55.71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44.41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57.52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57.87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53.96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/>
                        <a:t>Bursty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418808"/>
                  </a:ext>
                </a:extLst>
              </a:tr>
              <a:tr h="434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MEDIAN (30)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45.44</a:t>
                      </a:r>
                      <a:endParaRPr lang="he-IL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42.48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33.47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39.12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42.9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25.66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Noisy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677678"/>
                  </a:ext>
                </a:extLst>
              </a:tr>
            </a:tbl>
          </a:graphicData>
        </a:graphic>
      </p:graphicFrame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44975637-E04C-40FB-8325-B46B368D97C5}"/>
              </a:ext>
            </a:extLst>
          </p:cNvPr>
          <p:cNvSpPr txBox="1">
            <a:spLocks/>
          </p:cNvSpPr>
          <p:nvPr/>
        </p:nvSpPr>
        <p:spPr>
          <a:xfrm>
            <a:off x="940654" y="1679574"/>
            <a:ext cx="9905999" cy="493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dirty="0">
                <a:sym typeface="Symbol" panose="05050102010706020507" pitchFamily="18" charset="2"/>
              </a:rPr>
              <a:t> - practical utilization (%)</a:t>
            </a:r>
          </a:p>
        </p:txBody>
      </p:sp>
    </p:spTree>
    <p:extLst>
      <p:ext uri="{BB962C8B-B14F-4D97-AF65-F5344CB8AC3E}">
        <p14:creationId xmlns:p14="http://schemas.microsoft.com/office/powerpoint/2010/main" val="1408362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DCD96C-5F50-479D-A9D4-890E4CF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b="1" u="sng" dirty="0"/>
              <a:t>Conclusions</a:t>
            </a:r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99D3FAC-7F90-4807-BD3F-A400F63E32D4}"/>
              </a:ext>
            </a:extLst>
          </p:cNvPr>
          <p:cNvSpPr txBox="1"/>
          <p:nvPr/>
        </p:nvSpPr>
        <p:spPr>
          <a:xfrm>
            <a:off x="1141412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endParaRPr lang="en-US" sz="2200" dirty="0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6ED59A1-3297-4FD8-8601-09C62B5D6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077522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200" dirty="0"/>
              <a:t>According to our analysis:</a:t>
            </a:r>
          </a:p>
          <a:p>
            <a:pPr algn="l" rtl="0"/>
            <a:r>
              <a:rPr lang="en-US" sz="2200" dirty="0"/>
              <a:t>The open source’s algorithms we tested didn’t fit for live-stream purposes.</a:t>
            </a:r>
          </a:p>
          <a:p>
            <a:pPr lvl="1" algn="l" rtl="0"/>
            <a:r>
              <a:rPr lang="en-US" dirty="0"/>
              <a:t>Due to </a:t>
            </a:r>
            <a:r>
              <a:rPr lang="en-US"/>
              <a:t>improper regulation </a:t>
            </a:r>
            <a:r>
              <a:rPr lang="en-US" dirty="0"/>
              <a:t>on the client’s buffer. </a:t>
            </a:r>
          </a:p>
          <a:p>
            <a:pPr algn="l" rtl="0"/>
            <a:r>
              <a:rPr lang="en-US" sz="2200" dirty="0"/>
              <a:t>Moving-Median adapts to the client’s network better.</a:t>
            </a:r>
          </a:p>
          <a:p>
            <a:pPr lvl="1" algn="l" rtl="0"/>
            <a:r>
              <a:rPr lang="en-US" dirty="0"/>
              <a:t>Due to learning the network’s BW via the download rate history.</a:t>
            </a:r>
          </a:p>
        </p:txBody>
      </p:sp>
    </p:spTree>
    <p:extLst>
      <p:ext uri="{BB962C8B-B14F-4D97-AF65-F5344CB8AC3E}">
        <p14:creationId xmlns:p14="http://schemas.microsoft.com/office/powerpoint/2010/main" val="2789766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0DF705-C3DC-43CE-8005-CE685F4A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Products and contributes</a:t>
            </a:r>
            <a:endParaRPr lang="he-IL" dirty="0"/>
          </a:p>
        </p:txBody>
      </p:sp>
      <p:graphicFrame>
        <p:nvGraphicFramePr>
          <p:cNvPr id="53" name="מציין מיקום תוכן 2">
            <a:extLst>
              <a:ext uri="{FF2B5EF4-FFF2-40B4-BE49-F238E27FC236}">
                <a16:creationId xmlns:a16="http://schemas.microsoft.com/office/drawing/2014/main" id="{9C6702AB-374B-41F6-8C22-694658C330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53600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68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D57CC277-B212-4FFF-A656-5297082E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ctr" rtl="0"/>
            <a:r>
              <a:rPr lang="en-US" sz="4000" dirty="0"/>
              <a:t>What we learned</a:t>
            </a:r>
            <a:endParaRPr lang="he-IL" sz="4000" dirty="0"/>
          </a:p>
        </p:txBody>
      </p:sp>
      <p:cxnSp>
        <p:nvCxnSpPr>
          <p:cNvPr id="53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5BE198-C0C9-4712-980C-FCB46E001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algn="l" rtl="0"/>
            <a:r>
              <a:rPr lang="en-US" sz="2000" dirty="0"/>
              <a:t>MPEG-DASH protocol and different algorithms</a:t>
            </a:r>
          </a:p>
          <a:p>
            <a:pPr algn="l" rtl="0"/>
            <a:r>
              <a:rPr lang="en-US" sz="2000" dirty="0"/>
              <a:t>Work with open sources and GIT</a:t>
            </a:r>
          </a:p>
          <a:p>
            <a:pPr algn="l" rtl="0"/>
            <a:r>
              <a:rPr lang="en-US" sz="2000" dirty="0"/>
              <a:t>Explore and Analyze results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2144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228FAA52-5647-4943-8C96-B5FD9DCC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ctr" rtl="0"/>
            <a:r>
              <a:rPr lang="en-US" sz="4000" dirty="0"/>
              <a:t>Future ideas</a:t>
            </a:r>
            <a:endParaRPr lang="he-IL" sz="4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BE401AA-5DDA-41FC-93EA-563DDA23D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130" y="1082673"/>
            <a:ext cx="6777820" cy="4708528"/>
          </a:xfrm>
        </p:spPr>
        <p:txBody>
          <a:bodyPr anchor="ctr">
            <a:normAutofit/>
          </a:bodyPr>
          <a:lstStyle/>
          <a:p>
            <a:pPr algn="l" rtl="0"/>
            <a:r>
              <a:rPr lang="en-US" sz="2000" dirty="0"/>
              <a:t>Implement a learning method according to the client’s network</a:t>
            </a:r>
          </a:p>
          <a:p>
            <a:pPr algn="l" rtl="0"/>
            <a:r>
              <a:rPr lang="en-US" sz="2000" dirty="0"/>
              <a:t>Improve the research to be more scalable</a:t>
            </a:r>
          </a:p>
          <a:p>
            <a:pPr algn="l" rtl="0"/>
            <a:endParaRPr lang="en-US" sz="2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2951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75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D6BF853B-FD4C-44C4-86C0-13E287AC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4800"/>
              <a:t>MPEG-DASH</a:t>
            </a:r>
            <a:endParaRPr lang="en-US" sz="4800" dirty="0"/>
          </a:p>
        </p:txBody>
      </p:sp>
      <p:sp>
        <p:nvSpPr>
          <p:cNvPr id="136" name="Round Diagonal Corner Rectangle 6">
            <a:extLst>
              <a:ext uri="{FF2B5EF4-FFF2-40B4-BE49-F238E27FC236}">
                <a16:creationId xmlns:a16="http://schemas.microsoft.com/office/drawing/2014/main" id="{60B8E1AF-8762-4AD6-9888-EC0606086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42B77DCC-D8B1-4BDF-86F9-B505A6CE6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77" b="4974"/>
          <a:stretch/>
        </p:blipFill>
        <p:spPr>
          <a:xfrm>
            <a:off x="1033239" y="951493"/>
            <a:ext cx="10144348" cy="2975493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98CED4B-0F7C-4AF6-B5BE-3658A3964C58}"/>
              </a:ext>
            </a:extLst>
          </p:cNvPr>
          <p:cNvSpPr txBox="1"/>
          <p:nvPr/>
        </p:nvSpPr>
        <p:spPr>
          <a:xfrm>
            <a:off x="838200" y="5553075"/>
            <a:ext cx="1041082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0652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50C3BF-4EC6-4075-8C5A-BB4D9366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5" name="Rectangle 66">
              <a:extLst>
                <a:ext uri="{FF2B5EF4-FFF2-40B4-BE49-F238E27FC236}">
                  <a16:creationId xmlns:a16="http://schemas.microsoft.com/office/drawing/2014/main" id="{AAD5EEF9-647D-437D-909D-552158996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AD572E06-C69D-4C73-907F-E960818C9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26672879-61C4-43FC-B379-DEF4A5C8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80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E902E-CB9A-42B9-B38F-63461AEC7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48" r="4656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5C427DC4-D0C8-4AD1-971C-C179999E4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11827C78-913D-484C-8C41-03DA31425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6F8B17C-D826-4328-938A-3EA29923D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39D88DB7-6249-4F7B-BE6A-FCC6D4978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756D5198-7167-4B16-AB98-5B4E36925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DA8DAFD5-0534-4B77-9BDA-835065CB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7CA8B15F-CF03-4D11-8AEC-82E80157B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459FF9F8-7A9B-4AA7-A132-383AF3485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BA02FB8-E42C-45DA-AAF7-3397620D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9929394A-93E2-4CC7-BE87-C83F6A8E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D9C5509-FF48-4A4B-93E5-54BB49A4A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8D8D120B-EEA9-48FD-8996-23C6C46E1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C6F42D5-B202-46C6-8515-D98407842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63970DAE-ED0B-4C16-A738-7D472097C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3057B46C-1C3D-49B0-BFA0-F8C524233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48CF20C5-3838-4173-A8B8-B2F2C98F1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CE30E10-7578-4E62-ACBF-10C47906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944967BD-A875-4678-99F4-7F57BB00D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39B8890D-782F-4441-99F8-24D555ADB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D2843C9-86AC-4823-8D89-66B62F94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1B519EA3-915E-4EAD-A40F-32168E8E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7A321902-1E1D-4964-AF8F-D133DEA58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112E54C4-91A4-40EC-9182-578C6684F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8FA627D4-711B-43E1-956F-E83777F1E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A52861B4-1F11-4F96-B2C6-6CF1ABF3E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8B08E382-69A6-4F49-B9D0-30282ABF2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C90814EC-520D-44F5-86DC-EC86DC654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912B22F-31DB-46D6-8E4E-54EBED6B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051A22F2-66B3-4FF2-89BD-CD02C268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4C2C276D-BE72-4024-971D-6777F9524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6AFDDC6B-3AFC-48D7-95CF-5FBB511D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FAA444D-5CF5-4864-A37F-A111C8FF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5FF79462-E4F2-48A6-A56D-0D6025638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966D2CEE-D08F-46BC-B14C-93765B5B5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599A4AD6-C27F-4336-9E88-8C647A23C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4DF8341-5042-4DC0-BAEF-E3D91FF7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71762CC7-CB05-40DA-A00C-4E2E2480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F9045FC-8914-48C8-A36C-AAA35E3F4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2B8DF617-2AF1-45FE-A0B8-E36B9580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492D7FF8-46B6-4679-9439-2057238D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33DDE513-207C-49C7-BF67-7526AAAA1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BEE1802-DF83-4775-831C-512B9B0B1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3882C4EF-F620-4972-8FB9-B856D2B6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531F85E7-F63E-4D39-8088-8195AD227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9ADD32DD-B096-4677-80F8-B92AA01E6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9F1863D8-139F-4C40-BF00-40B6EA0F3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41C88777-539F-4497-8ACD-DB5EB48C8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502CEC28-4F28-4576-B919-7262CCC1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C9E5198A-7C53-4D62-BA3D-A3AC6FD0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E9A854AB-3F74-4287-87DC-AF5A56885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4AB0057E-B3A6-4026-9957-95F85AEE5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3EE41E05-F297-4026-836E-28493C070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C92C5E3B-704D-4F3E-8093-7CA684C41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25CD6F0-AF7C-4FF4-97CB-67456D1D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C4DD64A4-C034-4789-BB5E-F569044A3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683E0DB-6F21-4C3E-8305-9450FD8D6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0A05D6A-7B96-4CC8-AE3F-7FD9D8AD9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5D804E2E-555D-4400-AF17-C855839CB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18D98775-8A76-44FB-B847-48847A7B5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81718D4D-D78C-49F6-A8D0-9BFA8281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77635061-C105-40C2-B344-85AFF348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8AC7657B-8096-43B1-8064-66D26AD3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53E7728E-84D6-4409-8B01-362F9C83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AC472D4-CE53-4329-A993-58B6E842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26159CF8-0326-4216-A837-F6D30FE96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9BC6B81B-A802-4A4A-A808-00EB76985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883805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03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7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2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4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A742C0E3-17B2-430E-A673-218881DF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8" y="1215496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400"/>
              <a:t>Thank you</a:t>
            </a:r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2AAFE138-B299-4366-AF90-B30BEFDB9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580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A489F7-6CCF-44B9-9FA0-11916011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over http?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1C4A6BD-F484-4633-A259-D44A07B97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Commonly used protocol</a:t>
            </a:r>
          </a:p>
          <a:p>
            <a:pPr algn="l" rtl="0"/>
            <a:r>
              <a:rPr lang="en-US" dirty="0"/>
              <a:t>Uses standard port (port 80 or 443)</a:t>
            </a:r>
          </a:p>
          <a:p>
            <a:pPr lvl="1" algn="l" rtl="0"/>
            <a:r>
              <a:rPr lang="en-US" dirty="0"/>
              <a:t>Ensures the stream is rarely blocked by Firewall</a:t>
            </a:r>
          </a:p>
          <a:p>
            <a:pPr lvl="1" algn="l" rtl="0"/>
            <a:endParaRPr lang="en-US" dirty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7766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141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3" name="Rectangle 142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4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D6A43D11-97D0-4094-9645-0C3C3B1B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Mpeg-Dash livestreaming	</a:t>
            </a:r>
            <a:endParaRPr lang="he-IL" dirty="0"/>
          </a:p>
        </p:txBody>
      </p:sp>
      <p:pic>
        <p:nvPicPr>
          <p:cNvPr id="7" name="תמונה 6" descr="תמונה שמכילה אדם, טלוויזיה, איש, מביט&#10;&#10;התיאור נוצר באופן אוטומטי">
            <a:extLst>
              <a:ext uri="{FF2B5EF4-FFF2-40B4-BE49-F238E27FC236}">
                <a16:creationId xmlns:a16="http://schemas.microsoft.com/office/drawing/2014/main" id="{EBD50399-65B7-48CC-943A-07F3E9B2E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2" r="20198" b="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204" name="Group 145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6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8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9632C41-E1EB-44DE-832B-21266951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5148262" cy="3541714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The protocol main goal was to stream media files and wasn’t meant for</a:t>
            </a:r>
            <a:br>
              <a:rPr lang="en-US" dirty="0"/>
            </a:br>
            <a:r>
              <a:rPr lang="en-US" dirty="0"/>
              <a:t>live-streaming</a:t>
            </a:r>
          </a:p>
          <a:p>
            <a:pPr algn="l" rtl="0"/>
            <a:r>
              <a:rPr lang="en-US" dirty="0"/>
              <a:t>Our research extends the protocol to achieve that with tolerable delay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endParaRPr lang="he-IL" dirty="0"/>
          </a:p>
          <a:p>
            <a:pPr marL="0" indent="0" algn="l" rtl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2495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1C2205-A614-4FF1-AF7B-C5D70B0D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24706"/>
            <a:ext cx="2869416" cy="1811338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/>
              <a:t>Goals</a:t>
            </a:r>
            <a:endParaRPr lang="he-IL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99970A-A237-4C86-9993-F35DDECD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94" y="2177397"/>
            <a:ext cx="4203838" cy="1811339"/>
          </a:xfrm>
        </p:spPr>
        <p:txBody>
          <a:bodyPr anchor="ctr">
            <a:noAutofit/>
          </a:bodyPr>
          <a:lstStyle/>
          <a:p>
            <a:pPr marL="0" indent="0" algn="l" rtl="0">
              <a:buNone/>
            </a:pPr>
            <a:r>
              <a:rPr lang="en-US" sz="2000" dirty="0"/>
              <a:t>1.    Implement algorithms that manage</a:t>
            </a:r>
            <a:br>
              <a:rPr lang="en-US" sz="2000" dirty="0"/>
            </a:br>
            <a:r>
              <a:rPr lang="en-US" sz="2000" dirty="0"/>
              <a:t>       the buffer and adjust it to the</a:t>
            </a:r>
            <a:br>
              <a:rPr lang="en-US" sz="2000" dirty="0"/>
            </a:br>
            <a:r>
              <a:rPr lang="en-US" sz="2000" dirty="0"/>
              <a:t>       changing bandwidth, while</a:t>
            </a:r>
            <a:br>
              <a:rPr lang="en-US" sz="2000" dirty="0"/>
            </a:br>
            <a:r>
              <a:rPr lang="en-US" sz="2000" dirty="0"/>
              <a:t>       maintaining live streaming.</a:t>
            </a:r>
          </a:p>
        </p:txBody>
      </p:sp>
      <p:pic>
        <p:nvPicPr>
          <p:cNvPr id="60" name="תמונה 59">
            <a:extLst>
              <a:ext uri="{FF2B5EF4-FFF2-40B4-BE49-F238E27FC236}">
                <a16:creationId xmlns:a16="http://schemas.microsoft.com/office/drawing/2014/main" id="{10C0C3AF-DF3F-41E0-9C84-F26B67442FFC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019" y="1794739"/>
            <a:ext cx="5796216" cy="2898108"/>
          </a:xfrm>
          <a:prstGeom prst="round2DiagRect">
            <a:avLst>
              <a:gd name="adj1" fmla="val 4860"/>
              <a:gd name="adj2" fmla="val 0"/>
            </a:avLst>
          </a:prstGeom>
          <a:solidFill>
            <a:schemeClr val="tx1"/>
          </a:solidFill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1140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1C2205-A614-4FF1-AF7B-C5D70B0D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24706"/>
            <a:ext cx="2869416" cy="1811338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/>
              <a:t>Goals</a:t>
            </a:r>
            <a:endParaRPr lang="he-IL" sz="40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99970A-A237-4C86-9993-F35DDECD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40" y="2309673"/>
            <a:ext cx="3933963" cy="1811339"/>
          </a:xfrm>
        </p:spPr>
        <p:txBody>
          <a:bodyPr anchor="ctr">
            <a:noAutofit/>
          </a:bodyPr>
          <a:lstStyle/>
          <a:p>
            <a:pPr marL="0" indent="0" algn="l" rtl="0">
              <a:buNone/>
            </a:pPr>
            <a:r>
              <a:rPr lang="en-US" sz="2000" dirty="0"/>
              <a:t>2.    Comprehensive analysis on each</a:t>
            </a:r>
            <a:br>
              <a:rPr lang="en-US" sz="2000" dirty="0"/>
            </a:br>
            <a:r>
              <a:rPr lang="en-US" sz="2000" dirty="0"/>
              <a:t>       streaming session:</a:t>
            </a:r>
          </a:p>
          <a:p>
            <a:pPr lvl="1" algn="l" rtl="0">
              <a:spcBef>
                <a:spcPts val="0"/>
              </a:spcBef>
            </a:pPr>
            <a:r>
              <a:rPr lang="en-US" sz="1800" dirty="0"/>
              <a:t>algorithm’s specifications</a:t>
            </a:r>
          </a:p>
          <a:p>
            <a:pPr lvl="1" algn="l" rtl="0">
              <a:spcBef>
                <a:spcPts val="0"/>
              </a:spcBef>
            </a:pPr>
            <a:r>
              <a:rPr lang="en-US" sz="1800" dirty="0"/>
              <a:t>streaming statistics</a:t>
            </a:r>
          </a:p>
          <a:p>
            <a:pPr lvl="1" algn="l" rtl="0">
              <a:spcBef>
                <a:spcPts val="0"/>
              </a:spcBef>
            </a:pPr>
            <a:r>
              <a:rPr lang="en-US" sz="1800" dirty="0"/>
              <a:t>bandwidth utilization</a:t>
            </a:r>
          </a:p>
        </p:txBody>
      </p:sp>
      <p:pic>
        <p:nvPicPr>
          <p:cNvPr id="60" name="תמונה 59">
            <a:extLst>
              <a:ext uri="{FF2B5EF4-FFF2-40B4-BE49-F238E27FC236}">
                <a16:creationId xmlns:a16="http://schemas.microsoft.com/office/drawing/2014/main" id="{10C0C3AF-DF3F-41E0-9C84-F26B67442FFC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3" t="24986" r="9916" b="17991"/>
          <a:stretch/>
        </p:blipFill>
        <p:spPr>
          <a:xfrm>
            <a:off x="4915681" y="3017596"/>
            <a:ext cx="6603862" cy="1761860"/>
          </a:xfrm>
          <a:prstGeom prst="round2DiagRect">
            <a:avLst>
              <a:gd name="adj1" fmla="val 4860"/>
              <a:gd name="adj2" fmla="val 0"/>
            </a:avLst>
          </a:prstGeom>
          <a:solidFill>
            <a:schemeClr val="tx1"/>
          </a:solidFill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3" name="תמונה 52">
            <a:extLst>
              <a:ext uri="{FF2B5EF4-FFF2-40B4-BE49-F238E27FC236}">
                <a16:creationId xmlns:a16="http://schemas.microsoft.com/office/drawing/2014/main" id="{20E78EB7-8766-4CE7-8BBD-C0D2E971DB99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7860" r="3524" b="15663"/>
          <a:stretch/>
        </p:blipFill>
        <p:spPr>
          <a:xfrm>
            <a:off x="6686250" y="1771276"/>
            <a:ext cx="3028794" cy="698242"/>
          </a:xfrm>
          <a:prstGeom prst="round2DiagRect">
            <a:avLst>
              <a:gd name="adj1" fmla="val 4860"/>
              <a:gd name="adj2" fmla="val 0"/>
            </a:avLst>
          </a:prstGeom>
          <a:solidFill>
            <a:schemeClr val="tx1"/>
          </a:solidFill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57" name="תמונה 56">
            <a:extLst>
              <a:ext uri="{FF2B5EF4-FFF2-40B4-BE49-F238E27FC236}">
                <a16:creationId xmlns:a16="http://schemas.microsoft.com/office/drawing/2014/main" id="{DAE9A219-7260-41C7-A24E-C23B0881EF0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8" t="9740" b="10980"/>
          <a:stretch/>
        </p:blipFill>
        <p:spPr>
          <a:xfrm>
            <a:off x="6250085" y="2562433"/>
            <a:ext cx="3901124" cy="362248"/>
          </a:xfrm>
          <a:prstGeom prst="round2DiagRect">
            <a:avLst>
              <a:gd name="adj1" fmla="val 4860"/>
              <a:gd name="adj2" fmla="val 0"/>
            </a:avLst>
          </a:prstGeom>
          <a:solidFill>
            <a:schemeClr val="tx1"/>
          </a:solidFill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33254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כותרת 1">
            <a:extLst>
              <a:ext uri="{FF2B5EF4-FFF2-40B4-BE49-F238E27FC236}">
                <a16:creationId xmlns:a16="http://schemas.microsoft.com/office/drawing/2014/main" id="{415D71AB-0191-43F5-B5AF-14AF0F15DD29}"/>
              </a:ext>
            </a:extLst>
          </p:cNvPr>
          <p:cNvSpPr txBox="1">
            <a:spLocks/>
          </p:cNvSpPr>
          <p:nvPr/>
        </p:nvSpPr>
        <p:spPr>
          <a:xfrm>
            <a:off x="1617233" y="252546"/>
            <a:ext cx="8957534" cy="1182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800" dirty="0"/>
              <a:t>MPEG-DASH architecture 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F65E73A-1724-4D5F-8A43-2C999433B6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675" y="1632857"/>
            <a:ext cx="10093085" cy="4870580"/>
          </a:xfrm>
        </p:spPr>
      </p:pic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73A2EA93-B532-44FC-AFE4-585B9DB59B67}"/>
              </a:ext>
            </a:extLst>
          </p:cNvPr>
          <p:cNvSpPr/>
          <p:nvPr/>
        </p:nvSpPr>
        <p:spPr>
          <a:xfrm>
            <a:off x="5369860" y="319673"/>
            <a:ext cx="4141694" cy="1527058"/>
          </a:xfrm>
          <a:prstGeom prst="cloudCallout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WebCam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– Installed on top of the server pc.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Generates the live video stream.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A65D9E23-D9A0-43ED-892E-26EA14AFF543}"/>
              </a:ext>
            </a:extLst>
          </p:cNvPr>
          <p:cNvSpPr/>
          <p:nvPr/>
        </p:nvSpPr>
        <p:spPr>
          <a:xfrm>
            <a:off x="1276675" y="354563"/>
            <a:ext cx="8738182" cy="2478234"/>
          </a:xfrm>
          <a:prstGeom prst="cloudCallout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DashCast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– Breaks the input stream into a sequences of small segments and stores them on the server.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Each segment is stored in several different bitrates.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It creates an MPD file which defines the available qualities, and more features of the segments stored on the server.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בועת מחשבה: ענן 11">
            <a:extLst>
              <a:ext uri="{FF2B5EF4-FFF2-40B4-BE49-F238E27FC236}">
                <a16:creationId xmlns:a16="http://schemas.microsoft.com/office/drawing/2014/main" id="{947543C5-7CC7-4273-90AA-0E38FAA734F0}"/>
              </a:ext>
            </a:extLst>
          </p:cNvPr>
          <p:cNvSpPr/>
          <p:nvPr/>
        </p:nvSpPr>
        <p:spPr>
          <a:xfrm>
            <a:off x="2022622" y="2774422"/>
            <a:ext cx="5526917" cy="2034665"/>
          </a:xfrm>
          <a:prstGeom prst="cloudCallout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NodeJS – Exposes the MPD file and the sequences through Web interface. The client receives the segments data using HTTP GET commands.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07BE20C-9C46-47BC-A13F-DD9C1E7DB6BB}"/>
              </a:ext>
            </a:extLst>
          </p:cNvPr>
          <p:cNvSpPr txBox="1"/>
          <p:nvPr/>
        </p:nvSpPr>
        <p:spPr>
          <a:xfrm>
            <a:off x="6377940" y="5285339"/>
            <a:ext cx="7239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David" panose="020E0502060401010101" pitchFamily="34" charset="-79"/>
              </a:rPr>
              <a:t>WEB</a:t>
            </a:r>
            <a:endParaRPr kumimoji="0" lang="he-IL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 panose="020B0603020102020204" pitchFamily="34" charset="0"/>
              <a:ea typeface="+mn-ea"/>
              <a:cs typeface="David" panose="020E0502060401010101" pitchFamily="34" charset="-79"/>
            </a:endParaRPr>
          </a:p>
        </p:txBody>
      </p:sp>
      <p:sp>
        <p:nvSpPr>
          <p:cNvPr id="14" name="בועת מחשבה: ענן 13">
            <a:extLst>
              <a:ext uri="{FF2B5EF4-FFF2-40B4-BE49-F238E27FC236}">
                <a16:creationId xmlns:a16="http://schemas.microsoft.com/office/drawing/2014/main" id="{E32C527A-1396-4EB1-A9A6-80728578B878}"/>
              </a:ext>
            </a:extLst>
          </p:cNvPr>
          <p:cNvSpPr/>
          <p:nvPr/>
        </p:nvSpPr>
        <p:spPr>
          <a:xfrm flipH="1">
            <a:off x="4203937" y="3011123"/>
            <a:ext cx="5810920" cy="1797964"/>
          </a:xfrm>
          <a:prstGeom prst="cloudCallout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– Simulates an unstable network behavior on the client’s computer.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Capable of adjusting the BW, packet loss and bit error rate.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בועת מחשבה: ענן 14">
            <a:extLst>
              <a:ext uri="{FF2B5EF4-FFF2-40B4-BE49-F238E27FC236}">
                <a16:creationId xmlns:a16="http://schemas.microsoft.com/office/drawing/2014/main" id="{1DBF2F03-B39A-44E6-B97E-A37234674C90}"/>
              </a:ext>
            </a:extLst>
          </p:cNvPr>
          <p:cNvSpPr/>
          <p:nvPr/>
        </p:nvSpPr>
        <p:spPr>
          <a:xfrm flipH="1">
            <a:off x="5510330" y="3011123"/>
            <a:ext cx="5810920" cy="1797964"/>
          </a:xfrm>
          <a:prstGeom prst="cloudCallout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MPEG-DASH engine – Generates HTTP GET commands to the server asking for the best quality the client can stream while trying to maintain live stream.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בועת מחשבה: ענן 15">
            <a:extLst>
              <a:ext uri="{FF2B5EF4-FFF2-40B4-BE49-F238E27FC236}">
                <a16:creationId xmlns:a16="http://schemas.microsoft.com/office/drawing/2014/main" id="{D9992CDC-48C5-45B5-884A-817123035E39}"/>
              </a:ext>
            </a:extLst>
          </p:cNvPr>
          <p:cNvSpPr/>
          <p:nvPr/>
        </p:nvSpPr>
        <p:spPr>
          <a:xfrm flipH="1">
            <a:off x="6221504" y="2635623"/>
            <a:ext cx="4175298" cy="1208408"/>
          </a:xfrm>
          <a:prstGeom prst="cloudCallout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Player Logic –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Plays the live video stream.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33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>
            <a:extLst>
              <a:ext uri="{FF2B5EF4-FFF2-40B4-BE49-F238E27FC236}">
                <a16:creationId xmlns:a16="http://schemas.microsoft.com/office/drawing/2014/main" id="{AC61633D-9A06-4EE6-8CCA-125E665DA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7A852C8-BC01-40BA-9756-A40AB1DD1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id="{5E833F64-1EC5-48F9-9629-15731363C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49625B00-F175-4AF2-A4A8-DD4C7C29C8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B8548D69-F7A8-408F-B36A-CE536F9EA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E86213A7-EC0E-4C43-A8BB-903154E8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B31A9BC9-306F-4756-AC1D-CBEFF5003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5DDF1C95-CE0A-4A54-A208-58B5171B3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9B523C42-9B96-471D-8841-372C3784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02E84A0F-4A41-4C49-BAA2-F63385317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33776A90-2B6D-42E7-BC25-CC6F0DBF1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D9F3E5CC-7FEE-4BC8-8249-08FDFB17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850AA1E1-9C1E-404A-954C-D97E0BE34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36D9AD7E-773D-4BB1-ACEE-00563B516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6033B781-6231-425F-8304-A961AA806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1786E3D0-D76C-4472-A088-5B8E00593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5CF52AD3-8E5C-4910-9B62-C81C650AF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A35A36B6-0527-42BB-BD6E-725046419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C82CDD5E-E7AC-4F4C-B545-9A12B252A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id="{87444BF1-FAA9-41E0-A061-952B5844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3">
              <a:extLst>
                <a:ext uri="{FF2B5EF4-FFF2-40B4-BE49-F238E27FC236}">
                  <a16:creationId xmlns:a16="http://schemas.microsoft.com/office/drawing/2014/main" id="{6A23B4B8-AE8E-44C4-8051-88AC38B8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4">
              <a:extLst>
                <a:ext uri="{FF2B5EF4-FFF2-40B4-BE49-F238E27FC236}">
                  <a16:creationId xmlns:a16="http://schemas.microsoft.com/office/drawing/2014/main" id="{3CACE757-BB92-474C-9756-5DA2C4B3B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5">
              <a:extLst>
                <a:ext uri="{FF2B5EF4-FFF2-40B4-BE49-F238E27FC236}">
                  <a16:creationId xmlns:a16="http://schemas.microsoft.com/office/drawing/2014/main" id="{5345926B-3BE3-47B0-B9D0-247EF3D98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62927A9D-539B-4F60-BDDC-A703ED10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B957EE2B-5833-4676-9CC0-33FFEF49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38E9BBD8-44F9-4A62-9F47-F1E82E0D9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C3D95AFA-85F3-4317-A9F1-D5E4FF5F0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F0DC07E6-3215-437A-B116-01F998C68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B4FA4AF6-2538-4681-BEC4-DDF073033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55CCC77A-701C-4973-BE7C-634F37B8E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33">
              <a:extLst>
                <a:ext uri="{FF2B5EF4-FFF2-40B4-BE49-F238E27FC236}">
                  <a16:creationId xmlns:a16="http://schemas.microsoft.com/office/drawing/2014/main" id="{79D82C9F-B52F-425F-AFAF-E87DBB17C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E902D233-A16F-4F21-8040-1C41D7F5B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AB396242-AE99-4E2E-B64C-42D232A1E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B0061D7A-10B2-4AD4-AF05-091631E7C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3C06240B-3EE1-410C-BD54-FA63E3DE4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AFA4C69-36C1-4AEE-921A-2EECACCB6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B8785337-6476-4F9E-9CB3-8BEE64B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53AE4527-A215-441E-AE41-B8B301DD0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4CCB478F-211A-4766-8821-D3DDCC2F1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44A17BB7-BD39-48EF-999D-7D5C9D02A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5B9CE92D-8011-4CF3-80C3-6883EC8B1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5ED1CF5D-1E66-4AEC-99B3-B3D4E26C9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Rectangle 45">
              <a:extLst>
                <a:ext uri="{FF2B5EF4-FFF2-40B4-BE49-F238E27FC236}">
                  <a16:creationId xmlns:a16="http://schemas.microsoft.com/office/drawing/2014/main" id="{C72C583E-A8EA-4A45-8FA0-6560160EB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08D37DE4-6C04-47AA-9D00-48A55BE93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64B2D388-168A-4F79-861B-27362D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21D2A117-6B87-47F5-B5BE-DCE83B227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70840464-B6A0-40E5-BA4A-1B99F6AD5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A9D20A15-4967-4B13-B558-E81C4EDCF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6934E340-6667-466E-A5B7-B0167DC9C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4D349E6E-F4FB-43B7-86D6-C90C28801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23D5ABA0-3217-4485-BCAE-779BD7E1B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45CF2BCB-E4BA-403E-905C-0254C5E24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F12E1D2C-E1C8-455C-B173-30AB0D510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A58BEE69-0D65-4014-93A8-414056A27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9C0C17B2-6B3A-47BF-A16C-2E7D52374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D71D7359-60C1-4277-8402-6C40DAF10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54E1FCF-A7F4-4093-B5BB-57A010B06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68" name="Rectangle 167">
              <a:extLst>
                <a:ext uri="{FF2B5EF4-FFF2-40B4-BE49-F238E27FC236}">
                  <a16:creationId xmlns:a16="http://schemas.microsoft.com/office/drawing/2014/main" id="{480FFF98-8D30-41CF-9577-5548BDA55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2">
              <a:extLst>
                <a:ext uri="{FF2B5EF4-FFF2-40B4-BE49-F238E27FC236}">
                  <a16:creationId xmlns:a16="http://schemas.microsoft.com/office/drawing/2014/main" id="{F15D5DBD-BBB6-45CF-A156-7920402B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7B61600-DCE7-4D86-A96D-AA23670E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en-US" sz="4400"/>
              <a:t>Our setup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55DB736-08D2-4E69-8EE3-78B846E99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2" name="Rectangle 5">
              <a:extLst>
                <a:ext uri="{FF2B5EF4-FFF2-40B4-BE49-F238E27FC236}">
                  <a16:creationId xmlns:a16="http://schemas.microsoft.com/office/drawing/2014/main" id="{C88DB1C1-08C4-4B34-B60D-5C786CDD2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6">
              <a:extLst>
                <a:ext uri="{FF2B5EF4-FFF2-40B4-BE49-F238E27FC236}">
                  <a16:creationId xmlns:a16="http://schemas.microsoft.com/office/drawing/2014/main" id="{F152C3FC-FF94-4D84-9DC7-1CB1CA2DA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7">
              <a:extLst>
                <a:ext uri="{FF2B5EF4-FFF2-40B4-BE49-F238E27FC236}">
                  <a16:creationId xmlns:a16="http://schemas.microsoft.com/office/drawing/2014/main" id="{5B47C196-5968-4FE7-A0DB-84C8E070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8">
              <a:extLst>
                <a:ext uri="{FF2B5EF4-FFF2-40B4-BE49-F238E27FC236}">
                  <a16:creationId xmlns:a16="http://schemas.microsoft.com/office/drawing/2014/main" id="{E7FB1C4F-E86A-492B-8916-337C5BB1E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406AD412-783F-4D7C-A663-80E6EF970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F0B9206E-CED0-4F36-877E-D6915F760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11">
              <a:extLst>
                <a:ext uri="{FF2B5EF4-FFF2-40B4-BE49-F238E27FC236}">
                  <a16:creationId xmlns:a16="http://schemas.microsoft.com/office/drawing/2014/main" id="{64178703-2CBD-4C5A-B310-AF6293D0E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12">
              <a:extLst>
                <a:ext uri="{FF2B5EF4-FFF2-40B4-BE49-F238E27FC236}">
                  <a16:creationId xmlns:a16="http://schemas.microsoft.com/office/drawing/2014/main" id="{F7FF33B6-ACCD-492F-8ED1-8A49B7B89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3">
              <a:extLst>
                <a:ext uri="{FF2B5EF4-FFF2-40B4-BE49-F238E27FC236}">
                  <a16:creationId xmlns:a16="http://schemas.microsoft.com/office/drawing/2014/main" id="{2E9E8488-6461-42BF-A5B0-CE540E8E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4">
              <a:extLst>
                <a:ext uri="{FF2B5EF4-FFF2-40B4-BE49-F238E27FC236}">
                  <a16:creationId xmlns:a16="http://schemas.microsoft.com/office/drawing/2014/main" id="{93C76817-E797-4C83-BEAD-B1227C2A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5">
              <a:extLst>
                <a:ext uri="{FF2B5EF4-FFF2-40B4-BE49-F238E27FC236}">
                  <a16:creationId xmlns:a16="http://schemas.microsoft.com/office/drawing/2014/main" id="{995A1630-8834-4D97-892C-3B7C96FF3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Line 16">
              <a:extLst>
                <a:ext uri="{FF2B5EF4-FFF2-40B4-BE49-F238E27FC236}">
                  <a16:creationId xmlns:a16="http://schemas.microsoft.com/office/drawing/2014/main" id="{A66DE897-2E14-4999-9321-DB96DE65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4" name="Freeform 17">
              <a:extLst>
                <a:ext uri="{FF2B5EF4-FFF2-40B4-BE49-F238E27FC236}">
                  <a16:creationId xmlns:a16="http://schemas.microsoft.com/office/drawing/2014/main" id="{C1DD9CBA-740A-4077-B02A-449F0C5DF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8">
              <a:extLst>
                <a:ext uri="{FF2B5EF4-FFF2-40B4-BE49-F238E27FC236}">
                  <a16:creationId xmlns:a16="http://schemas.microsoft.com/office/drawing/2014/main" id="{76F09DCE-D40A-48E5-A51A-DEF028B95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9">
              <a:extLst>
                <a:ext uri="{FF2B5EF4-FFF2-40B4-BE49-F238E27FC236}">
                  <a16:creationId xmlns:a16="http://schemas.microsoft.com/office/drawing/2014/main" id="{0D86CBE4-FF61-4F61-8452-EC9690D4C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20">
              <a:extLst>
                <a:ext uri="{FF2B5EF4-FFF2-40B4-BE49-F238E27FC236}">
                  <a16:creationId xmlns:a16="http://schemas.microsoft.com/office/drawing/2014/main" id="{745E0CC2-9950-4B3C-A0F7-A3AFDA850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Rectangle 21">
              <a:extLst>
                <a:ext uri="{FF2B5EF4-FFF2-40B4-BE49-F238E27FC236}">
                  <a16:creationId xmlns:a16="http://schemas.microsoft.com/office/drawing/2014/main" id="{6CD743BF-6B26-4DB1-9275-415755CF6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9" name="Freeform 22">
              <a:extLst>
                <a:ext uri="{FF2B5EF4-FFF2-40B4-BE49-F238E27FC236}">
                  <a16:creationId xmlns:a16="http://schemas.microsoft.com/office/drawing/2014/main" id="{908B5973-402D-4F32-877E-E714DE8A8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3">
              <a:extLst>
                <a:ext uri="{FF2B5EF4-FFF2-40B4-BE49-F238E27FC236}">
                  <a16:creationId xmlns:a16="http://schemas.microsoft.com/office/drawing/2014/main" id="{AFF535C2-96AD-4038-9E25-08178E7A6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4">
              <a:extLst>
                <a:ext uri="{FF2B5EF4-FFF2-40B4-BE49-F238E27FC236}">
                  <a16:creationId xmlns:a16="http://schemas.microsoft.com/office/drawing/2014/main" id="{D0020962-8322-4C8C-85DF-4B9A99899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25">
              <a:extLst>
                <a:ext uri="{FF2B5EF4-FFF2-40B4-BE49-F238E27FC236}">
                  <a16:creationId xmlns:a16="http://schemas.microsoft.com/office/drawing/2014/main" id="{BA1EEDAC-36D1-47D2-9F2C-20DEA716D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6">
              <a:extLst>
                <a:ext uri="{FF2B5EF4-FFF2-40B4-BE49-F238E27FC236}">
                  <a16:creationId xmlns:a16="http://schemas.microsoft.com/office/drawing/2014/main" id="{7206A54E-63AC-4ADD-B698-12666D271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7">
              <a:extLst>
                <a:ext uri="{FF2B5EF4-FFF2-40B4-BE49-F238E27FC236}">
                  <a16:creationId xmlns:a16="http://schemas.microsoft.com/office/drawing/2014/main" id="{DE522E0A-8F97-4498-AD5B-81CFD4DF2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8">
              <a:extLst>
                <a:ext uri="{FF2B5EF4-FFF2-40B4-BE49-F238E27FC236}">
                  <a16:creationId xmlns:a16="http://schemas.microsoft.com/office/drawing/2014/main" id="{E15910A4-E019-410A-84BE-789AC617C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9">
              <a:extLst>
                <a:ext uri="{FF2B5EF4-FFF2-40B4-BE49-F238E27FC236}">
                  <a16:creationId xmlns:a16="http://schemas.microsoft.com/office/drawing/2014/main" id="{C9C1FD91-B3C9-4D72-80EA-63204E69E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0">
              <a:extLst>
                <a:ext uri="{FF2B5EF4-FFF2-40B4-BE49-F238E27FC236}">
                  <a16:creationId xmlns:a16="http://schemas.microsoft.com/office/drawing/2014/main" id="{A01F1DA6-B5F8-4F49-9175-5691EBFBA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1">
              <a:extLst>
                <a:ext uri="{FF2B5EF4-FFF2-40B4-BE49-F238E27FC236}">
                  <a16:creationId xmlns:a16="http://schemas.microsoft.com/office/drawing/2014/main" id="{572A6519-6568-4FF9-96AD-329F0E30F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D3C867C-94BE-4979-B4C1-A4B59D26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058" y="606426"/>
            <a:ext cx="4399704" cy="3299778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6D060D1-5E59-49F9-B0B0-D1439C63E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7099" y="606426"/>
            <a:ext cx="4399704" cy="3299778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69B83E7-F7F0-46E0-9E35-30DDB4652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01" name="Freeform 32">
              <a:extLst>
                <a:ext uri="{FF2B5EF4-FFF2-40B4-BE49-F238E27FC236}">
                  <a16:creationId xmlns:a16="http://schemas.microsoft.com/office/drawing/2014/main" id="{17DFCFAA-2EE6-440C-AEF4-7179FF58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33">
              <a:extLst>
                <a:ext uri="{FF2B5EF4-FFF2-40B4-BE49-F238E27FC236}">
                  <a16:creationId xmlns:a16="http://schemas.microsoft.com/office/drawing/2014/main" id="{F54111FE-04C5-47D9-BD1D-847CD9BAA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34">
              <a:extLst>
                <a:ext uri="{FF2B5EF4-FFF2-40B4-BE49-F238E27FC236}">
                  <a16:creationId xmlns:a16="http://schemas.microsoft.com/office/drawing/2014/main" id="{60C0B3C5-34BD-4189-89AC-9A236D34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5">
              <a:extLst>
                <a:ext uri="{FF2B5EF4-FFF2-40B4-BE49-F238E27FC236}">
                  <a16:creationId xmlns:a16="http://schemas.microsoft.com/office/drawing/2014/main" id="{0A2FCD62-5A25-4CBA-94B2-8DAE16C63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6">
              <a:extLst>
                <a:ext uri="{FF2B5EF4-FFF2-40B4-BE49-F238E27FC236}">
                  <a16:creationId xmlns:a16="http://schemas.microsoft.com/office/drawing/2014/main" id="{9ADA44A2-ECAE-4D0D-98EA-C7E23D938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7">
              <a:extLst>
                <a:ext uri="{FF2B5EF4-FFF2-40B4-BE49-F238E27FC236}">
                  <a16:creationId xmlns:a16="http://schemas.microsoft.com/office/drawing/2014/main" id="{350C453D-DE79-44B2-A2FF-B68218929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8">
              <a:extLst>
                <a:ext uri="{FF2B5EF4-FFF2-40B4-BE49-F238E27FC236}">
                  <a16:creationId xmlns:a16="http://schemas.microsoft.com/office/drawing/2014/main" id="{B9CC0F87-FE95-480A-BB09-8C0F45D07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9">
              <a:extLst>
                <a:ext uri="{FF2B5EF4-FFF2-40B4-BE49-F238E27FC236}">
                  <a16:creationId xmlns:a16="http://schemas.microsoft.com/office/drawing/2014/main" id="{69975127-CBE3-482A-AC23-6897CE59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40">
              <a:extLst>
                <a:ext uri="{FF2B5EF4-FFF2-40B4-BE49-F238E27FC236}">
                  <a16:creationId xmlns:a16="http://schemas.microsoft.com/office/drawing/2014/main" id="{7AB463BB-2FE2-4EE4-ABA1-5CADAB121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Rectangle 41">
              <a:extLst>
                <a:ext uri="{FF2B5EF4-FFF2-40B4-BE49-F238E27FC236}">
                  <a16:creationId xmlns:a16="http://schemas.microsoft.com/office/drawing/2014/main" id="{BE9B5EC4-29CE-4A0D-84FE-E47718CE4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39824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כחול חם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1">
        <a:spAutoFit/>
      </a:bodyPr>
      <a:lstStyle>
        <a:defPPr algn="l">
          <a:defRPr cap="all" dirty="0" smtClean="0">
            <a:sym typeface="Symbol" panose="05050102010706020507" pitchFamily="18" charset="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800</Words>
  <Application>Microsoft Office PowerPoint</Application>
  <PresentationFormat>Widescreen</PresentationFormat>
  <Paragraphs>203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Franklin Gothic Medium</vt:lpstr>
      <vt:lpstr>Segoe UI Light</vt:lpstr>
      <vt:lpstr>Symbol</vt:lpstr>
      <vt:lpstr>Tw Cen MT</vt:lpstr>
      <vt:lpstr>מעגל</vt:lpstr>
      <vt:lpstr>MPEG-DASH live-stream in an unstable environment</vt:lpstr>
      <vt:lpstr>Background</vt:lpstr>
      <vt:lpstr>MPEG-DASH</vt:lpstr>
      <vt:lpstr>Why over http?</vt:lpstr>
      <vt:lpstr>Mpeg-Dash livestreaming </vt:lpstr>
      <vt:lpstr>Goals</vt:lpstr>
      <vt:lpstr>Goals</vt:lpstr>
      <vt:lpstr>PowerPoint Presentation</vt:lpstr>
      <vt:lpstr>Our setup</vt:lpstr>
      <vt:lpstr>PowerPoint Presentation</vt:lpstr>
      <vt:lpstr>Work assumptions</vt:lpstr>
      <vt:lpstr>Open sources</vt:lpstr>
      <vt:lpstr>WORK METHODOLOGY</vt:lpstr>
      <vt:lpstr>KPI - KEY PERFORMANCE INDICATOR</vt:lpstr>
      <vt:lpstr>KPI – KEY PERFORMANCE INDICATOR</vt:lpstr>
      <vt:lpstr>KPI - KEY PERFORMANCE INDICATOR</vt:lpstr>
      <vt:lpstr>KPI – KEY PERFORMANCE INDICATOR</vt:lpstr>
      <vt:lpstr>Implemented algorithms</vt:lpstr>
      <vt:lpstr>rate AdaptATION</vt:lpstr>
      <vt:lpstr>Buffer Regulation</vt:lpstr>
      <vt:lpstr>AIMD  (Additive Increase Multiplicative Decrease)</vt:lpstr>
      <vt:lpstr>MOVING MEDIAN</vt:lpstr>
      <vt:lpstr>Presentation</vt:lpstr>
      <vt:lpstr>results</vt:lpstr>
      <vt:lpstr>results</vt:lpstr>
      <vt:lpstr>Conclusions</vt:lpstr>
      <vt:lpstr>Products and contributes</vt:lpstr>
      <vt:lpstr>What we learned</vt:lpstr>
      <vt:lpstr>Future ideas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MPEG-DASH livestream in an unstable environment</dc:title>
  <dc:creator>Avraham Ayaso</dc:creator>
  <cp:lastModifiedBy>Avraham Ayaso</cp:lastModifiedBy>
  <cp:revision>24</cp:revision>
  <dcterms:created xsi:type="dcterms:W3CDTF">2020-01-27T21:05:51Z</dcterms:created>
  <dcterms:modified xsi:type="dcterms:W3CDTF">2020-02-18T12:37:36Z</dcterms:modified>
</cp:coreProperties>
</file>